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6"/>
  </p:notesMasterIdLst>
  <p:handoutMasterIdLst>
    <p:handoutMasterId r:id="rId77"/>
  </p:handoutMasterIdLst>
  <p:sldIdLst>
    <p:sldId id="256" r:id="rId2"/>
    <p:sldId id="446" r:id="rId3"/>
    <p:sldId id="448" r:id="rId4"/>
    <p:sldId id="449" r:id="rId5"/>
    <p:sldId id="450" r:id="rId6"/>
    <p:sldId id="453" r:id="rId7"/>
    <p:sldId id="454" r:id="rId8"/>
    <p:sldId id="457" r:id="rId9"/>
    <p:sldId id="462" r:id="rId10"/>
    <p:sldId id="463" r:id="rId11"/>
    <p:sldId id="464" r:id="rId12"/>
    <p:sldId id="466" r:id="rId13"/>
    <p:sldId id="467" r:id="rId14"/>
    <p:sldId id="468" r:id="rId15"/>
    <p:sldId id="469" r:id="rId16"/>
    <p:sldId id="470" r:id="rId17"/>
    <p:sldId id="471" r:id="rId18"/>
    <p:sldId id="477" r:id="rId19"/>
    <p:sldId id="478" r:id="rId20"/>
    <p:sldId id="479" r:id="rId21"/>
    <p:sldId id="480" r:id="rId22"/>
    <p:sldId id="529" r:id="rId23"/>
    <p:sldId id="486" r:id="rId24"/>
    <p:sldId id="488" r:id="rId25"/>
    <p:sldId id="489" r:id="rId26"/>
    <p:sldId id="490" r:id="rId27"/>
    <p:sldId id="492" r:id="rId28"/>
    <p:sldId id="524" r:id="rId29"/>
    <p:sldId id="525" r:id="rId30"/>
    <p:sldId id="526" r:id="rId31"/>
    <p:sldId id="527" r:id="rId32"/>
    <p:sldId id="528" r:id="rId33"/>
    <p:sldId id="532" r:id="rId34"/>
    <p:sldId id="495" r:id="rId35"/>
    <p:sldId id="497" r:id="rId36"/>
    <p:sldId id="498" r:id="rId37"/>
    <p:sldId id="499" r:id="rId38"/>
    <p:sldId id="500" r:id="rId39"/>
    <p:sldId id="501" r:id="rId40"/>
    <p:sldId id="502" r:id="rId41"/>
    <p:sldId id="298" r:id="rId42"/>
    <p:sldId id="292" r:id="rId43"/>
    <p:sldId id="293" r:id="rId44"/>
    <p:sldId id="294" r:id="rId45"/>
    <p:sldId id="295" r:id="rId46"/>
    <p:sldId id="296" r:id="rId47"/>
    <p:sldId id="299" r:id="rId48"/>
    <p:sldId id="305" r:id="rId49"/>
    <p:sldId id="306" r:id="rId50"/>
    <p:sldId id="308" r:id="rId51"/>
    <p:sldId id="309" r:id="rId52"/>
    <p:sldId id="310" r:id="rId53"/>
    <p:sldId id="311" r:id="rId54"/>
    <p:sldId id="503" r:id="rId55"/>
    <p:sldId id="530" r:id="rId56"/>
    <p:sldId id="531" r:id="rId57"/>
    <p:sldId id="504" r:id="rId58"/>
    <p:sldId id="505" r:id="rId59"/>
    <p:sldId id="506" r:id="rId60"/>
    <p:sldId id="507" r:id="rId61"/>
    <p:sldId id="508" r:id="rId62"/>
    <p:sldId id="510" r:id="rId63"/>
    <p:sldId id="511" r:id="rId64"/>
    <p:sldId id="512" r:id="rId65"/>
    <p:sldId id="513" r:id="rId66"/>
    <p:sldId id="514" r:id="rId67"/>
    <p:sldId id="515" r:id="rId68"/>
    <p:sldId id="516" r:id="rId69"/>
    <p:sldId id="517" r:id="rId70"/>
    <p:sldId id="518" r:id="rId71"/>
    <p:sldId id="519" r:id="rId72"/>
    <p:sldId id="520" r:id="rId73"/>
    <p:sldId id="521" r:id="rId74"/>
    <p:sldId id="522" r:id="rId75"/>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37" autoAdjust="0"/>
  </p:normalViewPr>
  <p:slideViewPr>
    <p:cSldViewPr>
      <p:cViewPr varScale="1">
        <p:scale>
          <a:sx n="102" d="100"/>
          <a:sy n="102" d="100"/>
        </p:scale>
        <p:origin x="-2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16" y="-78"/>
      </p:cViewPr>
      <p:guideLst>
        <p:guide orient="horz" pos="2141"/>
        <p:guide pos="3127"/>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A6A225A5-DC90-4978-9C21-E5A1686D6CE4}" type="datetimeFigureOut">
              <a:rPr lang="en-US" smtClean="0"/>
              <a:pPr/>
              <a:t>10/15/2012</a:t>
            </a:fld>
            <a:endParaRPr lang="en-US"/>
          </a:p>
        </p:txBody>
      </p:sp>
      <p:sp>
        <p:nvSpPr>
          <p:cNvPr id="4" name="Footer Placeholder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30736614-D3B7-4313-BBEE-EEDD9D1593B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3697" y="0"/>
            <a:ext cx="4302231" cy="339884"/>
          </a:xfrm>
          <a:prstGeom prst="rect">
            <a:avLst/>
          </a:prstGeom>
        </p:spPr>
        <p:txBody>
          <a:bodyPr vert="horz" lIns="91440" tIns="45720" rIns="91440" bIns="45720" rtlCol="0"/>
          <a:lstStyle>
            <a:lvl1pPr algn="r">
              <a:defRPr sz="1200"/>
            </a:lvl1pPr>
          </a:lstStyle>
          <a:p>
            <a:fld id="{DC44D692-10EE-482A-888A-F11E3E9D9793}" type="datetimeFigureOut">
              <a:rPr lang="en-US" smtClean="0"/>
              <a:pPr/>
              <a:t>10/15/2012</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456612"/>
            <a:ext cx="4302231"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3697" y="6456612"/>
            <a:ext cx="4302231" cy="339884"/>
          </a:xfrm>
          <a:prstGeom prst="rect">
            <a:avLst/>
          </a:prstGeom>
        </p:spPr>
        <p:txBody>
          <a:bodyPr vert="horz" lIns="91440" tIns="45720" rIns="91440" bIns="45720" rtlCol="0" anchor="b"/>
          <a:lstStyle>
            <a:lvl1pPr algn="r">
              <a:defRPr sz="1200"/>
            </a:lvl1pPr>
          </a:lstStyle>
          <a:p>
            <a:fld id="{A27401BC-ABF4-4D73-8F56-7EADF4DDD0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7401BC-ABF4-4D73-8F56-7EADF4DDD04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18FA0E-5A7B-4759-9312-5F76D5DE3D02}" type="slidenum">
              <a:rPr lang="en-US" smtClean="0"/>
              <a:pPr/>
              <a:t>32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FDA53111-7EE0-4BDC-B171-F04DB77D216C}" type="slidenum">
              <a:rPr lang="en-US" smtClean="0"/>
              <a:pPr/>
              <a:t>59</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7401BC-ABF4-4D73-8F56-7EADF4DDD045}" type="slidenum">
              <a:rPr lang="en-US" smtClean="0"/>
              <a:pPr/>
              <a:t>62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7401BC-ABF4-4D73-8F56-7EADF4DDD045}" type="slidenum">
              <a:rPr lang="en-US" smtClean="0"/>
              <a:pPr/>
              <a:t>71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FDA53111-7EE0-4BDC-B171-F04DB77D216C}" type="slidenum">
              <a:rPr lang="en-US" smtClean="0"/>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E9F9AE0F-206D-4D9F-BC9E-053B28416D1F}" type="slidenum">
              <a:rPr lang="en-US" smtClean="0"/>
              <a:pPr/>
              <a:t>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CB0F91-065A-4695-ADF2-F47B143233C6}" type="slidenum">
              <a:rPr lang="en-US" smtClean="0"/>
              <a:pPr/>
              <a:t>22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405EA6B-CCF0-483E-A627-1BFEBD40E4BB}" type="slidenum">
              <a:rPr lang="en-US" smtClean="0"/>
              <a:pPr/>
              <a:t>23</a:t>
            </a:fld>
            <a:endParaRPr lang="en-US" smtClean="0"/>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1D17DD-79B8-4523-B6CE-092B4048E5A2}" type="slidenum">
              <a:rPr lang="en-US" smtClean="0"/>
              <a:pPr/>
              <a:t>28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37FFBF-A3CA-46A7-BB5D-32BD95B10229}" type="slidenum">
              <a:rPr lang="en-US" smtClean="0"/>
              <a:pPr/>
              <a:t>29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899F4D-6FC7-4501-8F0D-B9B7788B4764}" type="slidenum">
              <a:rPr lang="en-US" smtClean="0"/>
              <a:pPr/>
              <a:t>30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257A380-57F9-4533-A87C-93FB11B0790A}" type="slidenum">
              <a:rPr lang="en-US" smtClean="0"/>
              <a:pPr/>
              <a:t>31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8E5CB35-0C9F-4BC4-B203-C4627E07BF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5CB35-0C9F-4BC4-B203-C4627E07BF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5CB35-0C9F-4BC4-B203-C4627E07BF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4375A2-533A-43DC-A69B-44392D0B6B49}"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8E5CB35-0C9F-4BC4-B203-C4627E07BF6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4375A2-533A-43DC-A69B-44392D0B6B49}" type="datetimeFigureOut">
              <a:rPr lang="en-US" smtClean="0"/>
              <a:pPr/>
              <a:t>10/15/2012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E5CB35-0C9F-4BC4-B203-C4627E07BF6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2286000"/>
          </a:xfrm>
        </p:spPr>
        <p:txBody>
          <a:bodyPr>
            <a:normAutofit/>
          </a:bodyPr>
          <a:lstStyle/>
          <a:p>
            <a:pPr algn="ctr"/>
            <a:r>
              <a:rPr lang="en-US" sz="5400" dirty="0" smtClean="0"/>
              <a:t>Management of currency &amp; Currency Chest Mechanism</a:t>
            </a:r>
            <a:endParaRPr lang="en-US" sz="5400" dirty="0"/>
          </a:p>
        </p:txBody>
      </p:sp>
      <p:sp>
        <p:nvSpPr>
          <p:cNvPr id="3" name="Subtitle 2"/>
          <p:cNvSpPr>
            <a:spLocks noGrp="1"/>
          </p:cNvSpPr>
          <p:nvPr>
            <p:ph type="subTitle" idx="1"/>
          </p:nvPr>
        </p:nvSpPr>
        <p:spPr>
          <a:xfrm>
            <a:off x="381000" y="3810000"/>
            <a:ext cx="8007096" cy="1905000"/>
          </a:xfrm>
        </p:spPr>
        <p:txBody>
          <a:bodyPr>
            <a:normAutofit lnSpcReduction="10000"/>
          </a:bodyPr>
          <a:lstStyle/>
          <a:p>
            <a:endParaRPr lang="en-US" dirty="0" smtClean="0"/>
          </a:p>
          <a:p>
            <a:r>
              <a:rPr lang="en-US" dirty="0" err="1" smtClean="0"/>
              <a:t>Sanjeev</a:t>
            </a:r>
            <a:r>
              <a:rPr lang="en-US" dirty="0" smtClean="0"/>
              <a:t> Gupta</a:t>
            </a:r>
          </a:p>
          <a:p>
            <a:r>
              <a:rPr lang="en-US" dirty="0" smtClean="0"/>
              <a:t>Manager</a:t>
            </a:r>
          </a:p>
          <a:p>
            <a:r>
              <a:rPr lang="en-US" dirty="0" smtClean="0"/>
              <a:t>Issue Department, New Delhi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7772400" cy="762000"/>
          </a:xfrm>
        </p:spPr>
        <p:txBody>
          <a:bodyPr>
            <a:normAutofit/>
          </a:bodyPr>
          <a:lstStyle/>
          <a:p>
            <a:pPr eaLnBrk="1" hangingPunct="1">
              <a:defRPr/>
            </a:pPr>
            <a:r>
              <a:rPr lang="en-US" sz="4000" b="1" dirty="0" smtClean="0"/>
              <a:t>NOTE ISSUE</a:t>
            </a:r>
          </a:p>
        </p:txBody>
      </p:sp>
      <p:sp>
        <p:nvSpPr>
          <p:cNvPr id="10243" name="Rectangle 3"/>
          <p:cNvSpPr>
            <a:spLocks noGrp="1" noChangeArrowheads="1"/>
          </p:cNvSpPr>
          <p:nvPr>
            <p:ph type="body" idx="1"/>
          </p:nvPr>
        </p:nvSpPr>
        <p:spPr>
          <a:xfrm>
            <a:off x="304800" y="1295400"/>
            <a:ext cx="8839200" cy="5410200"/>
          </a:xfrm>
        </p:spPr>
        <p:txBody>
          <a:bodyPr/>
          <a:lstStyle/>
          <a:p>
            <a:pPr eaLnBrk="1" hangingPunct="1">
              <a:lnSpc>
                <a:spcPct val="135000"/>
              </a:lnSpc>
              <a:defRPr/>
            </a:pPr>
            <a:r>
              <a:rPr lang="en-US" b="1" dirty="0" smtClean="0">
                <a:solidFill>
                  <a:srgbClr val="FF0000"/>
                </a:solidFill>
              </a:rPr>
              <a:t>SECTION 17 </a:t>
            </a:r>
            <a:r>
              <a:rPr lang="en-US" b="1" dirty="0" smtClean="0">
                <a:solidFill>
                  <a:srgbClr val="0000FF"/>
                </a:solidFill>
              </a:rPr>
              <a:t>(Business which the Bank may transact)</a:t>
            </a:r>
          </a:p>
          <a:p>
            <a:pPr eaLnBrk="1" hangingPunct="1">
              <a:lnSpc>
                <a:spcPct val="135000"/>
              </a:lnSpc>
              <a:defRPr/>
            </a:pPr>
            <a:r>
              <a:rPr lang="en-US" b="1" dirty="0" smtClean="0">
                <a:solidFill>
                  <a:srgbClr val="FF0000"/>
                </a:solidFill>
              </a:rPr>
              <a:t>Sub - Section (15)</a:t>
            </a:r>
          </a:p>
          <a:p>
            <a:pPr lvl="1" eaLnBrk="1" hangingPunct="1">
              <a:lnSpc>
                <a:spcPct val="135000"/>
              </a:lnSpc>
              <a:defRPr/>
            </a:pPr>
            <a:r>
              <a:rPr lang="en-US" sz="3200" b="1" dirty="0" smtClean="0">
                <a:solidFill>
                  <a:schemeClr val="accent4">
                    <a:lumMod val="75000"/>
                  </a:schemeClr>
                </a:solidFill>
              </a:rPr>
              <a:t>BANK SHALL MAKE AND ISSUE BANK NOTES</a:t>
            </a:r>
          </a:p>
          <a:p>
            <a:pPr lvl="1" eaLnBrk="1" hangingPunct="1">
              <a:lnSpc>
                <a:spcPct val="135000"/>
              </a:lnSpc>
              <a:defRPr/>
            </a:pPr>
            <a:r>
              <a:rPr lang="en-US" sz="3200" b="1" dirty="0" smtClean="0">
                <a:solidFill>
                  <a:srgbClr val="CC3300"/>
                </a:solidFill>
              </a:rPr>
              <a:t>SUBJECT TO PROVISIONS OF THE ACT</a:t>
            </a:r>
          </a:p>
        </p:txBody>
      </p:sp>
      <p:sp>
        <p:nvSpPr>
          <p:cNvPr id="10244" name="Rectangle 4"/>
          <p:cNvSpPr>
            <a:spLocks noChangeArrowheads="1"/>
          </p:cNvSpPr>
          <p:nvPr/>
        </p:nvSpPr>
        <p:spPr bwMode="auto">
          <a:xfrm>
            <a:off x="609600" y="4648200"/>
            <a:ext cx="8534400" cy="1200329"/>
          </a:xfrm>
          <a:prstGeom prst="rect">
            <a:avLst/>
          </a:prstGeom>
          <a:noFill/>
          <a:ln w="9525">
            <a:noFill/>
            <a:miter lim="800000"/>
            <a:headEnd/>
            <a:tailEnd/>
          </a:ln>
        </p:spPr>
        <p:txBody>
          <a:bodyPr wrap="square">
            <a:spAutoFit/>
          </a:bodyPr>
          <a:lstStyle/>
          <a:p>
            <a:pPr algn="ctr" eaLnBrk="0" hangingPunct="0"/>
            <a:r>
              <a:rPr lang="en-US" sz="3600" b="1" i="1" dirty="0" smtClean="0"/>
              <a:t>{FIRST </a:t>
            </a:r>
            <a:r>
              <a:rPr lang="en-US" sz="3600" b="1" i="1" dirty="0"/>
              <a:t>ISSUE OF BANK NOTES IN </a:t>
            </a:r>
          </a:p>
          <a:p>
            <a:pPr algn="ctr" eaLnBrk="0" hangingPunct="0"/>
            <a:r>
              <a:rPr lang="en-US" sz="3600" b="1" i="1" dirty="0"/>
              <a:t>JANUARY 1938- RS 5, RS </a:t>
            </a:r>
            <a:r>
              <a:rPr lang="en-US" sz="3600" b="1" i="1" dirty="0" smtClean="0"/>
              <a:t>10}</a:t>
            </a:r>
            <a:endParaRPr lang="en-US" sz="36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iterate type="wd">
                                    <p:tmPct val="100000"/>
                                  </p:iterate>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p:cTn id="7" dur="1000" fill="hold"/>
                                        <p:tgtEl>
                                          <p:spTgt spid="10244">
                                            <p:txEl>
                                              <p:pRg st="0" end="0"/>
                                            </p:txEl>
                                          </p:spTgt>
                                        </p:tgtEl>
                                        <p:attrNameLst>
                                          <p:attrName>ppt_w</p:attrName>
                                        </p:attrNameLst>
                                      </p:cBhvr>
                                      <p:tavLst>
                                        <p:tav tm="0" fmla="#ppt_w*sin(2.5*pi*$)">
                                          <p:val>
                                            <p:fltVal val="0"/>
                                          </p:val>
                                        </p:tav>
                                        <p:tav tm="100000">
                                          <p:val>
                                            <p:fltVal val="1"/>
                                          </p:val>
                                        </p:tav>
                                      </p:tavLst>
                                    </p:anim>
                                    <p:anim calcmode="lin" valueType="num">
                                      <p:cBhvr>
                                        <p:cTn id="8" dur="1000" fill="hold"/>
                                        <p:tgtEl>
                                          <p:spTgt spid="1024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iterate type="wd">
                                    <p:tmPct val="100000"/>
                                  </p:iterate>
                                  <p:childTnLst>
                                    <p:set>
                                      <p:cBhvr>
                                        <p:cTn id="12" dur="1" fill="hold">
                                          <p:stCondLst>
                                            <p:cond delay="0"/>
                                          </p:stCondLst>
                                        </p:cTn>
                                        <p:tgtEl>
                                          <p:spTgt spid="10244">
                                            <p:txEl>
                                              <p:pRg st="1" end="1"/>
                                            </p:txEl>
                                          </p:spTgt>
                                        </p:tgtEl>
                                        <p:attrNameLst>
                                          <p:attrName>style.visibility</p:attrName>
                                        </p:attrNameLst>
                                      </p:cBhvr>
                                      <p:to>
                                        <p:strVal val="visible"/>
                                      </p:to>
                                    </p:set>
                                    <p:anim calcmode="lin" valueType="num">
                                      <p:cBhvr>
                                        <p:cTn id="13" dur="1000" fill="hold"/>
                                        <p:tgtEl>
                                          <p:spTgt spid="10244">
                                            <p:txEl>
                                              <p:pRg st="1" end="1"/>
                                            </p:txEl>
                                          </p:spTgt>
                                        </p:tgtEl>
                                        <p:attrNameLst>
                                          <p:attrName>ppt_w</p:attrName>
                                        </p:attrNameLst>
                                      </p:cBhvr>
                                      <p:tavLst>
                                        <p:tav tm="0" fmla="#ppt_w*sin(2.5*pi*$)">
                                          <p:val>
                                            <p:fltVal val="0"/>
                                          </p:val>
                                        </p:tav>
                                        <p:tav tm="100000">
                                          <p:val>
                                            <p:fltVal val="1"/>
                                          </p:val>
                                        </p:tav>
                                      </p:tavLst>
                                    </p:anim>
                                    <p:anim calcmode="lin" valueType="num">
                                      <p:cBhvr>
                                        <p:cTn id="14" dur="1000" fill="hold"/>
                                        <p:tgtEl>
                                          <p:spTgt spid="10244">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228600"/>
            <a:ext cx="7772400" cy="914400"/>
          </a:xfrm>
        </p:spPr>
        <p:txBody>
          <a:bodyPr>
            <a:normAutofit/>
          </a:bodyPr>
          <a:lstStyle/>
          <a:p>
            <a:pPr eaLnBrk="1" hangingPunct="1">
              <a:defRPr/>
            </a:pPr>
            <a:r>
              <a:rPr lang="en-US" sz="4000" b="1" dirty="0" smtClean="0"/>
              <a:t>SECTION 22</a:t>
            </a:r>
          </a:p>
        </p:txBody>
      </p:sp>
      <p:sp>
        <p:nvSpPr>
          <p:cNvPr id="75779" name="Rectangle 3"/>
          <p:cNvSpPr>
            <a:spLocks noGrp="1" noChangeArrowheads="1"/>
          </p:cNvSpPr>
          <p:nvPr>
            <p:ph type="body" idx="1"/>
          </p:nvPr>
        </p:nvSpPr>
        <p:spPr>
          <a:xfrm>
            <a:off x="381000" y="1295400"/>
            <a:ext cx="8763000" cy="4454525"/>
          </a:xfrm>
        </p:spPr>
        <p:txBody>
          <a:bodyPr/>
          <a:lstStyle/>
          <a:p>
            <a:pPr eaLnBrk="1" hangingPunct="1">
              <a:lnSpc>
                <a:spcPct val="90000"/>
              </a:lnSpc>
              <a:defRPr/>
            </a:pPr>
            <a:r>
              <a:rPr lang="en-US" dirty="0" smtClean="0"/>
              <a:t> </a:t>
            </a:r>
            <a:r>
              <a:rPr lang="en-US" sz="3600" b="1" dirty="0" smtClean="0">
                <a:solidFill>
                  <a:srgbClr val="0000FF"/>
                </a:solidFill>
              </a:rPr>
              <a:t>SUB SECTION 1:</a:t>
            </a:r>
            <a:endParaRPr lang="en-US" sz="3600" b="1" dirty="0" smtClean="0"/>
          </a:p>
          <a:p>
            <a:pPr lvl="1" eaLnBrk="1" hangingPunct="1">
              <a:lnSpc>
                <a:spcPct val="190000"/>
              </a:lnSpc>
              <a:defRPr/>
            </a:pPr>
            <a:r>
              <a:rPr lang="en-US" sz="3600" b="1" dirty="0" smtClean="0">
                <a:solidFill>
                  <a:srgbClr val="003300"/>
                </a:solidFill>
              </a:rPr>
              <a:t>BANK SHALL HAVE THE SOLE RIGHT TO ISSUE BANK NOTES IN INDIA</a:t>
            </a:r>
          </a:p>
          <a:p>
            <a:pPr eaLnBrk="1" hangingPunct="1">
              <a:lnSpc>
                <a:spcPct val="90000"/>
              </a:lnSpc>
              <a:buFont typeface="Wingdings" pitchFamily="2" charset="2"/>
              <a:buNone/>
              <a:defRPr/>
            </a:pPr>
            <a:endParaRPr lang="en-US" sz="3600" b="1" dirty="0" smtClean="0">
              <a:solidFill>
                <a:srgbClr val="003300"/>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7772400" cy="914400"/>
          </a:xfrm>
        </p:spPr>
        <p:txBody>
          <a:bodyPr>
            <a:normAutofit/>
          </a:bodyPr>
          <a:lstStyle/>
          <a:p>
            <a:pPr eaLnBrk="1" hangingPunct="1">
              <a:defRPr/>
            </a:pPr>
            <a:r>
              <a:rPr lang="en-US" sz="3600" b="1" smtClean="0"/>
              <a:t>SECTION 23</a:t>
            </a:r>
          </a:p>
        </p:txBody>
      </p:sp>
      <p:sp>
        <p:nvSpPr>
          <p:cNvPr id="12291" name="Rectangle 3"/>
          <p:cNvSpPr>
            <a:spLocks noGrp="1" noChangeArrowheads="1"/>
          </p:cNvSpPr>
          <p:nvPr>
            <p:ph type="body" idx="1"/>
          </p:nvPr>
        </p:nvSpPr>
        <p:spPr>
          <a:xfrm>
            <a:off x="457200" y="1295400"/>
            <a:ext cx="8686800" cy="5562600"/>
          </a:xfrm>
        </p:spPr>
        <p:txBody>
          <a:bodyPr/>
          <a:lstStyle/>
          <a:p>
            <a:pPr eaLnBrk="1" hangingPunct="1">
              <a:defRPr/>
            </a:pPr>
            <a:r>
              <a:rPr lang="en-US" b="1" dirty="0" smtClean="0">
                <a:solidFill>
                  <a:srgbClr val="FF0000"/>
                </a:solidFill>
              </a:rPr>
              <a:t>SUB-SECTION 1</a:t>
            </a:r>
          </a:p>
          <a:p>
            <a:pPr lvl="1" eaLnBrk="1" hangingPunct="1">
              <a:lnSpc>
                <a:spcPct val="160000"/>
              </a:lnSpc>
              <a:defRPr/>
            </a:pPr>
            <a:r>
              <a:rPr lang="en-US" b="1" dirty="0" smtClean="0">
                <a:solidFill>
                  <a:schemeClr val="accent4">
                    <a:lumMod val="75000"/>
                  </a:schemeClr>
                </a:solidFill>
              </a:rPr>
              <a:t>ORGANISATIONAL SET UP OF ISSUE DEPARTMENT</a:t>
            </a:r>
          </a:p>
          <a:p>
            <a:pPr lvl="2" eaLnBrk="1" hangingPunct="1">
              <a:lnSpc>
                <a:spcPct val="160000"/>
              </a:lnSpc>
              <a:defRPr/>
            </a:pPr>
            <a:r>
              <a:rPr lang="en-US" sz="2800" b="1" dirty="0" smtClean="0">
                <a:solidFill>
                  <a:srgbClr val="FF0000"/>
                </a:solidFill>
              </a:rPr>
              <a:t>SHALL BE SEPARATE</a:t>
            </a:r>
          </a:p>
          <a:p>
            <a:pPr lvl="2" eaLnBrk="1" hangingPunct="1">
              <a:lnSpc>
                <a:spcPct val="160000"/>
              </a:lnSpc>
              <a:defRPr/>
            </a:pPr>
            <a:r>
              <a:rPr lang="en-US" sz="2800" b="1" dirty="0" smtClean="0">
                <a:solidFill>
                  <a:srgbClr val="0000FF"/>
                </a:solidFill>
              </a:rPr>
              <a:t>DISTINCT FROM BANKING DEPT..</a:t>
            </a:r>
          </a:p>
          <a:p>
            <a:pPr lvl="2" eaLnBrk="1" hangingPunct="1">
              <a:lnSpc>
                <a:spcPct val="160000"/>
              </a:lnSpc>
              <a:defRPr/>
            </a:pPr>
            <a:r>
              <a:rPr lang="en-US" sz="2800" b="1" dirty="0" smtClean="0">
                <a:solidFill>
                  <a:schemeClr val="tx2"/>
                </a:solidFill>
              </a:rPr>
              <a:t>ASSETS OF ID NOT TO BE SUBJECTED TO ANY LIABILITIES OTHER THAN THE LIABILITIES OF ID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457200"/>
            <a:ext cx="7772400" cy="533400"/>
          </a:xfrm>
        </p:spPr>
        <p:txBody>
          <a:bodyPr>
            <a:normAutofit fontScale="90000"/>
          </a:bodyPr>
          <a:lstStyle/>
          <a:p>
            <a:pPr eaLnBrk="1" hangingPunct="1">
              <a:defRPr/>
            </a:pPr>
            <a:r>
              <a:rPr lang="en-US" sz="3600" b="1" dirty="0" smtClean="0"/>
              <a:t>SECTION 23</a:t>
            </a:r>
          </a:p>
        </p:txBody>
      </p:sp>
      <p:sp>
        <p:nvSpPr>
          <p:cNvPr id="13315" name="Rectangle 3"/>
          <p:cNvSpPr>
            <a:spLocks noGrp="1" noChangeArrowheads="1"/>
          </p:cNvSpPr>
          <p:nvPr>
            <p:ph type="body" idx="1"/>
          </p:nvPr>
        </p:nvSpPr>
        <p:spPr>
          <a:xfrm>
            <a:off x="381000" y="1295400"/>
            <a:ext cx="8763000" cy="5562600"/>
          </a:xfrm>
        </p:spPr>
        <p:txBody>
          <a:bodyPr/>
          <a:lstStyle/>
          <a:p>
            <a:pPr eaLnBrk="1" hangingPunct="1">
              <a:defRPr/>
            </a:pPr>
            <a:r>
              <a:rPr lang="en-US" b="1" dirty="0" smtClean="0">
                <a:solidFill>
                  <a:srgbClr val="FF0000"/>
                </a:solidFill>
              </a:rPr>
              <a:t>SUB-SECTION 2</a:t>
            </a:r>
          </a:p>
          <a:p>
            <a:pPr lvl="1" eaLnBrk="1" hangingPunct="1">
              <a:lnSpc>
                <a:spcPct val="160000"/>
              </a:lnSpc>
              <a:defRPr/>
            </a:pPr>
            <a:r>
              <a:rPr lang="en-US" b="1" dirty="0" smtClean="0">
                <a:solidFill>
                  <a:schemeClr val="accent4">
                    <a:lumMod val="75000"/>
                  </a:schemeClr>
                </a:solidFill>
              </a:rPr>
              <a:t>ISSUE OF NOTES TO BKG DEPTT OR TO ANY OTHER PERSON ONLY IN EXCHANGE FOR </a:t>
            </a:r>
          </a:p>
          <a:p>
            <a:pPr lvl="1" eaLnBrk="1" hangingPunct="1">
              <a:lnSpc>
                <a:spcPct val="160000"/>
              </a:lnSpc>
              <a:defRPr/>
            </a:pPr>
            <a:r>
              <a:rPr lang="en-US" b="1" dirty="0" smtClean="0"/>
              <a:t>OTHER BANK NOTES</a:t>
            </a:r>
          </a:p>
          <a:p>
            <a:pPr lvl="1" eaLnBrk="1" hangingPunct="1">
              <a:lnSpc>
                <a:spcPct val="160000"/>
              </a:lnSpc>
              <a:defRPr/>
            </a:pPr>
            <a:r>
              <a:rPr lang="en-US" b="1" dirty="0" smtClean="0">
                <a:solidFill>
                  <a:srgbClr val="FF0000"/>
                </a:solidFill>
              </a:rPr>
              <a:t>COIN BULLION, SECURITIES AS </a:t>
            </a:r>
            <a:r>
              <a:rPr lang="en-US" b="1" dirty="0" smtClean="0">
                <a:solidFill>
                  <a:srgbClr val="0000FF"/>
                </a:solidFill>
              </a:rPr>
              <a:t>PERMITTED BY THE ACT TO FORM A PART OF THE RESERVE</a:t>
            </a:r>
          </a:p>
          <a:p>
            <a:pPr lvl="1" eaLnBrk="1" hangingPunct="1">
              <a:lnSpc>
                <a:spcPct val="160000"/>
              </a:lnSpc>
              <a:defRPr/>
            </a:pPr>
            <a:endParaRPr lang="en-US" b="1" dirty="0" smtClean="0">
              <a:solidFill>
                <a:srgbClr val="0000FF"/>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533400"/>
            <a:ext cx="7772400" cy="533400"/>
          </a:xfrm>
        </p:spPr>
        <p:txBody>
          <a:bodyPr>
            <a:normAutofit fontScale="90000"/>
          </a:bodyPr>
          <a:lstStyle/>
          <a:p>
            <a:pPr eaLnBrk="1" hangingPunct="1">
              <a:defRPr/>
            </a:pPr>
            <a:r>
              <a:rPr lang="en-US" sz="4000" b="1" dirty="0" smtClean="0"/>
              <a:t>SECTION 24</a:t>
            </a:r>
          </a:p>
        </p:txBody>
      </p:sp>
      <p:sp>
        <p:nvSpPr>
          <p:cNvPr id="14339" name="Rectangle 3"/>
          <p:cNvSpPr>
            <a:spLocks noGrp="1" noChangeArrowheads="1"/>
          </p:cNvSpPr>
          <p:nvPr>
            <p:ph type="body" idx="1"/>
          </p:nvPr>
        </p:nvSpPr>
        <p:spPr>
          <a:xfrm>
            <a:off x="381000" y="1295400"/>
            <a:ext cx="8458200" cy="5638800"/>
          </a:xfrm>
        </p:spPr>
        <p:txBody>
          <a:bodyPr>
            <a:normAutofit lnSpcReduction="10000"/>
          </a:bodyPr>
          <a:lstStyle/>
          <a:p>
            <a:pPr eaLnBrk="1" hangingPunct="1">
              <a:defRPr/>
            </a:pPr>
            <a:r>
              <a:rPr lang="en-US" sz="4000" b="1" dirty="0" smtClean="0">
                <a:solidFill>
                  <a:srgbClr val="FF0000"/>
                </a:solidFill>
              </a:rPr>
              <a:t>SUB-SECTION 1</a:t>
            </a:r>
          </a:p>
          <a:p>
            <a:pPr lvl="1" eaLnBrk="1" hangingPunct="1">
              <a:lnSpc>
                <a:spcPct val="160000"/>
              </a:lnSpc>
              <a:defRPr/>
            </a:pPr>
            <a:r>
              <a:rPr lang="en-US" sz="3200" b="1" dirty="0" smtClean="0">
                <a:solidFill>
                  <a:schemeClr val="hlink"/>
                </a:solidFill>
              </a:rPr>
              <a:t>DENOMINATION OF BANK NOTES</a:t>
            </a:r>
            <a:r>
              <a:rPr lang="en-US" sz="3200" b="1" dirty="0" smtClean="0"/>
              <a:t> </a:t>
            </a:r>
            <a:r>
              <a:rPr lang="en-US" sz="3200" b="1" dirty="0" smtClean="0">
                <a:solidFill>
                  <a:srgbClr val="FF0000"/>
                </a:solidFill>
              </a:rPr>
              <a:t>(2, 5, 10, 20,50,100, 500, 1000, 5000, &amp; 10000)</a:t>
            </a:r>
          </a:p>
          <a:p>
            <a:pPr lvl="1" eaLnBrk="1" hangingPunct="1">
              <a:lnSpc>
                <a:spcPct val="160000"/>
              </a:lnSpc>
              <a:defRPr/>
            </a:pPr>
            <a:r>
              <a:rPr lang="en-US" sz="3200" b="1" dirty="0" smtClean="0">
                <a:solidFill>
                  <a:srgbClr val="0000FF"/>
                </a:solidFill>
              </a:rPr>
              <a:t>OR SUCH OTHER DENOMINATION AS THE CG ON RECOMMENDATION OF CB MAY SPECIFY</a:t>
            </a:r>
          </a:p>
          <a:p>
            <a:pPr lvl="1" algn="ctr" eaLnBrk="1" hangingPunct="1">
              <a:lnSpc>
                <a:spcPct val="160000"/>
              </a:lnSpc>
              <a:defRPr/>
            </a:pPr>
            <a:r>
              <a:rPr lang="en-US" sz="3200" b="1" dirty="0" smtClean="0">
                <a:solidFill>
                  <a:srgbClr val="FF0000"/>
                </a:solidFill>
              </a:rPr>
              <a:t>CONTD…..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26"/>
          <p:cNvSpPr>
            <a:spLocks noGrp="1" noChangeArrowheads="1"/>
          </p:cNvSpPr>
          <p:nvPr>
            <p:ph type="title"/>
          </p:nvPr>
        </p:nvSpPr>
        <p:spPr>
          <a:xfrm>
            <a:off x="685800" y="381000"/>
            <a:ext cx="7772400" cy="533400"/>
          </a:xfrm>
        </p:spPr>
        <p:txBody>
          <a:bodyPr>
            <a:normAutofit fontScale="90000"/>
          </a:bodyPr>
          <a:lstStyle/>
          <a:p>
            <a:pPr eaLnBrk="1" hangingPunct="1">
              <a:defRPr/>
            </a:pPr>
            <a:r>
              <a:rPr lang="en-US" sz="4000" b="1" dirty="0" smtClean="0"/>
              <a:t>SECTION 24</a:t>
            </a:r>
          </a:p>
        </p:txBody>
      </p:sp>
      <p:sp>
        <p:nvSpPr>
          <p:cNvPr id="92163" name="Rectangle 1027"/>
          <p:cNvSpPr>
            <a:spLocks noGrp="1" noChangeArrowheads="1"/>
          </p:cNvSpPr>
          <p:nvPr>
            <p:ph type="body" idx="1"/>
          </p:nvPr>
        </p:nvSpPr>
        <p:spPr>
          <a:xfrm>
            <a:off x="381000" y="1143000"/>
            <a:ext cx="8839200" cy="5562600"/>
          </a:xfrm>
        </p:spPr>
        <p:txBody>
          <a:bodyPr>
            <a:normAutofit fontScale="92500"/>
          </a:bodyPr>
          <a:lstStyle/>
          <a:p>
            <a:pPr eaLnBrk="1" hangingPunct="1">
              <a:lnSpc>
                <a:spcPct val="90000"/>
              </a:lnSpc>
              <a:defRPr/>
            </a:pPr>
            <a:r>
              <a:rPr lang="en-US" sz="4000" b="1" dirty="0" smtClean="0">
                <a:solidFill>
                  <a:srgbClr val="FF0000"/>
                </a:solidFill>
              </a:rPr>
              <a:t>SUB-SECTION 2</a:t>
            </a:r>
          </a:p>
          <a:p>
            <a:pPr lvl="1" eaLnBrk="1" hangingPunct="1">
              <a:lnSpc>
                <a:spcPct val="145000"/>
              </a:lnSpc>
              <a:defRPr/>
            </a:pPr>
            <a:r>
              <a:rPr lang="en-US" sz="3200" b="1" dirty="0" smtClean="0">
                <a:solidFill>
                  <a:srgbClr val="006600"/>
                </a:solidFill>
              </a:rPr>
              <a:t>CENTRAL GOVT. ON RECOMMENDATION OF THE CENTRAL BOARD MAY DIRECT</a:t>
            </a:r>
          </a:p>
          <a:p>
            <a:pPr lvl="1" eaLnBrk="1" hangingPunct="1">
              <a:lnSpc>
                <a:spcPct val="145000"/>
              </a:lnSpc>
              <a:defRPr/>
            </a:pPr>
            <a:r>
              <a:rPr lang="en-US" sz="3200" b="1" dirty="0" smtClean="0">
                <a:solidFill>
                  <a:srgbClr val="0000FF"/>
                </a:solidFill>
              </a:rPr>
              <a:t>NON-ISSUE</a:t>
            </a:r>
            <a:r>
              <a:rPr lang="en-US" sz="3200" b="1" dirty="0" smtClean="0"/>
              <a:t> </a:t>
            </a:r>
            <a:r>
              <a:rPr lang="en-US" sz="3200" b="1" dirty="0" smtClean="0">
                <a:solidFill>
                  <a:srgbClr val="FF0000"/>
                </a:solidFill>
              </a:rPr>
              <a:t>OR </a:t>
            </a:r>
          </a:p>
          <a:p>
            <a:pPr lvl="1" eaLnBrk="1" hangingPunct="1">
              <a:lnSpc>
                <a:spcPct val="145000"/>
              </a:lnSpc>
              <a:defRPr/>
            </a:pPr>
            <a:r>
              <a:rPr lang="en-US" sz="3200" b="1" dirty="0" smtClean="0">
                <a:solidFill>
                  <a:srgbClr val="FF0000"/>
                </a:solidFill>
              </a:rPr>
              <a:t>DISCONTINUANCE OF  ISSUE OF </a:t>
            </a:r>
          </a:p>
          <a:p>
            <a:pPr lvl="1" eaLnBrk="1" hangingPunct="1">
              <a:lnSpc>
                <a:spcPct val="145000"/>
              </a:lnSpc>
              <a:buFontTx/>
              <a:buNone/>
              <a:defRPr/>
            </a:pPr>
            <a:r>
              <a:rPr lang="en-US" sz="3200" b="1" dirty="0" smtClean="0">
                <a:solidFill>
                  <a:srgbClr val="FF0000"/>
                </a:solidFill>
              </a:rPr>
              <a:t>  BANK NOTE OF ANY DENOMINATIONAL VALUE</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914400"/>
          </a:xfrm>
        </p:spPr>
        <p:txBody>
          <a:bodyPr>
            <a:normAutofit/>
          </a:bodyPr>
          <a:lstStyle/>
          <a:p>
            <a:pPr eaLnBrk="1" hangingPunct="1">
              <a:defRPr/>
            </a:pPr>
            <a:r>
              <a:rPr lang="en-US" sz="4000" b="1" dirty="0" smtClean="0"/>
              <a:t>SECTION 25</a:t>
            </a:r>
          </a:p>
        </p:txBody>
      </p:sp>
      <p:sp>
        <p:nvSpPr>
          <p:cNvPr id="15363" name="Rectangle 3"/>
          <p:cNvSpPr>
            <a:spLocks noGrp="1" noChangeArrowheads="1"/>
          </p:cNvSpPr>
          <p:nvPr>
            <p:ph type="body" idx="1"/>
          </p:nvPr>
        </p:nvSpPr>
        <p:spPr>
          <a:xfrm>
            <a:off x="457200" y="1371600"/>
            <a:ext cx="8534400" cy="5334000"/>
          </a:xfrm>
        </p:spPr>
        <p:txBody>
          <a:bodyPr/>
          <a:lstStyle/>
          <a:p>
            <a:pPr eaLnBrk="1" hangingPunct="1">
              <a:lnSpc>
                <a:spcPct val="160000"/>
              </a:lnSpc>
              <a:defRPr/>
            </a:pPr>
            <a:r>
              <a:rPr lang="en-US" b="1" dirty="0" smtClean="0">
                <a:solidFill>
                  <a:srgbClr val="FF0000"/>
                </a:solidFill>
              </a:rPr>
              <a:t>DESIGN </a:t>
            </a:r>
          </a:p>
          <a:p>
            <a:pPr eaLnBrk="1" hangingPunct="1">
              <a:lnSpc>
                <a:spcPct val="160000"/>
              </a:lnSpc>
              <a:defRPr/>
            </a:pPr>
            <a:r>
              <a:rPr lang="en-US" b="1" dirty="0" smtClean="0">
                <a:solidFill>
                  <a:srgbClr val="0000FF"/>
                </a:solidFill>
              </a:rPr>
              <a:t>FORM</a:t>
            </a:r>
          </a:p>
          <a:p>
            <a:pPr eaLnBrk="1" hangingPunct="1">
              <a:lnSpc>
                <a:spcPct val="160000"/>
              </a:lnSpc>
              <a:defRPr/>
            </a:pPr>
            <a:r>
              <a:rPr lang="en-US" b="1" dirty="0" smtClean="0">
                <a:solidFill>
                  <a:schemeClr val="tx2"/>
                </a:solidFill>
              </a:rPr>
              <a:t>MATERIAL OF BANK NOTES</a:t>
            </a:r>
          </a:p>
          <a:p>
            <a:pPr eaLnBrk="1" hangingPunct="1">
              <a:lnSpc>
                <a:spcPct val="160000"/>
              </a:lnSpc>
              <a:defRPr/>
            </a:pPr>
            <a:r>
              <a:rPr lang="en-US" b="1" dirty="0" smtClean="0">
                <a:solidFill>
                  <a:schemeClr val="tx1">
                    <a:lumMod val="85000"/>
                    <a:lumOff val="15000"/>
                  </a:schemeClr>
                </a:solidFill>
              </a:rPr>
              <a:t>APPROVED BY CENTRAL GOVT   AFTER CONSIDERATION OF THE RECOMMENDATION OF CENTRAL BOARD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457200"/>
            <a:ext cx="7772400" cy="533400"/>
          </a:xfrm>
        </p:spPr>
        <p:txBody>
          <a:bodyPr>
            <a:normAutofit fontScale="90000"/>
          </a:bodyPr>
          <a:lstStyle/>
          <a:p>
            <a:pPr eaLnBrk="1" hangingPunct="1">
              <a:defRPr/>
            </a:pPr>
            <a:r>
              <a:rPr lang="en-US" sz="4000" b="1" dirty="0" smtClean="0"/>
              <a:t>SECTION 26</a:t>
            </a:r>
          </a:p>
        </p:txBody>
      </p:sp>
      <p:sp>
        <p:nvSpPr>
          <p:cNvPr id="16387" name="Rectangle 3"/>
          <p:cNvSpPr>
            <a:spLocks noGrp="1" noChangeArrowheads="1"/>
          </p:cNvSpPr>
          <p:nvPr>
            <p:ph type="body" idx="1"/>
          </p:nvPr>
        </p:nvSpPr>
        <p:spPr>
          <a:xfrm>
            <a:off x="381000" y="1219200"/>
            <a:ext cx="8458200" cy="5486400"/>
          </a:xfrm>
        </p:spPr>
        <p:txBody>
          <a:bodyPr>
            <a:normAutofit fontScale="85000" lnSpcReduction="10000"/>
          </a:bodyPr>
          <a:lstStyle/>
          <a:p>
            <a:pPr eaLnBrk="1" hangingPunct="1">
              <a:defRPr/>
            </a:pPr>
            <a:r>
              <a:rPr lang="en-US" sz="4000" b="1" dirty="0" smtClean="0">
                <a:solidFill>
                  <a:srgbClr val="FF0000"/>
                </a:solidFill>
              </a:rPr>
              <a:t>SUB - SECTION 1</a:t>
            </a:r>
          </a:p>
          <a:p>
            <a:pPr lvl="1" eaLnBrk="1" hangingPunct="1">
              <a:lnSpc>
                <a:spcPct val="170000"/>
              </a:lnSpc>
              <a:defRPr/>
            </a:pPr>
            <a:r>
              <a:rPr lang="en-US" sz="2400" b="1" dirty="0" smtClean="0">
                <a:solidFill>
                  <a:srgbClr val="000099"/>
                </a:solidFill>
              </a:rPr>
              <a:t>Every Bank Note Is Legal Tender At </a:t>
            </a:r>
            <a:r>
              <a:rPr lang="en-US" sz="2400" b="1" u="sng" dirty="0" smtClean="0">
                <a:solidFill>
                  <a:srgbClr val="000099"/>
                </a:solidFill>
              </a:rPr>
              <a:t>Any Place In India</a:t>
            </a:r>
            <a:r>
              <a:rPr lang="en-US" sz="2400" b="1" dirty="0" smtClean="0">
                <a:solidFill>
                  <a:srgbClr val="000099"/>
                </a:solidFill>
              </a:rPr>
              <a:t> &amp; Shall Be Guaranteed By CG Subject To The Prov. Of  Sub-section 2</a:t>
            </a:r>
          </a:p>
          <a:p>
            <a:pPr>
              <a:defRPr/>
            </a:pPr>
            <a:r>
              <a:rPr lang="en-US" sz="3600" b="1" dirty="0" smtClean="0">
                <a:solidFill>
                  <a:srgbClr val="FF0000"/>
                </a:solidFill>
              </a:rPr>
              <a:t>SUB-SECTION 2</a:t>
            </a:r>
          </a:p>
          <a:p>
            <a:pPr lvl="1">
              <a:lnSpc>
                <a:spcPct val="150000"/>
              </a:lnSpc>
              <a:defRPr/>
            </a:pPr>
            <a:r>
              <a:rPr lang="en-US" b="1" dirty="0" smtClean="0">
                <a:solidFill>
                  <a:srgbClr val="92D050"/>
                </a:solidFill>
              </a:rPr>
              <a:t>ANY SERIES</a:t>
            </a:r>
          </a:p>
          <a:p>
            <a:pPr lvl="1">
              <a:lnSpc>
                <a:spcPct val="150000"/>
              </a:lnSpc>
              <a:defRPr/>
            </a:pPr>
            <a:r>
              <a:rPr lang="en-US" b="1" dirty="0" smtClean="0"/>
              <a:t>ANY DENOMINATION</a:t>
            </a:r>
          </a:p>
          <a:p>
            <a:pPr lvl="1">
              <a:lnSpc>
                <a:spcPct val="150000"/>
              </a:lnSpc>
              <a:defRPr/>
            </a:pPr>
            <a:r>
              <a:rPr lang="en-US" b="1" dirty="0" smtClean="0">
                <a:solidFill>
                  <a:schemeClr val="tx2"/>
                </a:solidFill>
              </a:rPr>
              <a:t>CEASES TO BE LEGAL TENDER </a:t>
            </a:r>
          </a:p>
          <a:p>
            <a:pPr lvl="1">
              <a:lnSpc>
                <a:spcPct val="155000"/>
              </a:lnSpc>
              <a:defRPr/>
            </a:pPr>
            <a:r>
              <a:rPr lang="en-US" b="1" dirty="0" smtClean="0">
                <a:solidFill>
                  <a:srgbClr val="000099"/>
                </a:solidFill>
              </a:rPr>
              <a:t>FROM SUCH DATE  SPECIFIED </a:t>
            </a:r>
          </a:p>
          <a:p>
            <a:pPr lvl="1">
              <a:lnSpc>
                <a:spcPct val="155000"/>
              </a:lnSpc>
              <a:defRPr/>
            </a:pPr>
            <a:r>
              <a:rPr lang="en-US" b="1" dirty="0" smtClean="0">
                <a:solidFill>
                  <a:srgbClr val="FF0000"/>
                </a:solidFill>
              </a:rPr>
              <a:t>IN THE GAZETTE</a:t>
            </a:r>
          </a:p>
          <a:p>
            <a:pPr>
              <a:lnSpc>
                <a:spcPct val="155000"/>
              </a:lnSpc>
              <a:defRPr/>
            </a:pPr>
            <a:r>
              <a:rPr lang="en-US" sz="2000" b="1" dirty="0" smtClean="0">
                <a:solidFill>
                  <a:srgbClr val="003300"/>
                </a:solidFill>
              </a:rPr>
              <a:t>BY CENTRAL GOVERNMENT ON RECOMMENDATION OF THE CENTRAL BOARD</a:t>
            </a:r>
          </a:p>
          <a:p>
            <a:pPr lvl="1" eaLnBrk="1" hangingPunct="1">
              <a:lnSpc>
                <a:spcPct val="170000"/>
              </a:lnSpc>
              <a:defRPr/>
            </a:pPr>
            <a:endParaRPr lang="en-US" sz="2400" b="1" dirty="0" smtClean="0">
              <a:solidFill>
                <a:srgbClr val="000099"/>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04088"/>
            <a:ext cx="8229600" cy="819912"/>
          </a:xfrm>
        </p:spPr>
        <p:txBody>
          <a:bodyPr/>
          <a:lstStyle/>
          <a:p>
            <a:pPr eaLnBrk="1" hangingPunct="1">
              <a:defRPr/>
            </a:pPr>
            <a:r>
              <a:rPr lang="en-US" b="1" dirty="0" smtClean="0"/>
              <a:t>SECTION 27</a:t>
            </a:r>
          </a:p>
        </p:txBody>
      </p:sp>
      <p:sp>
        <p:nvSpPr>
          <p:cNvPr id="18435" name="Rectangle 3"/>
          <p:cNvSpPr>
            <a:spLocks noGrp="1" noChangeArrowheads="1"/>
          </p:cNvSpPr>
          <p:nvPr>
            <p:ph type="body" idx="1"/>
          </p:nvPr>
        </p:nvSpPr>
        <p:spPr>
          <a:xfrm>
            <a:off x="685800" y="1524000"/>
            <a:ext cx="7772400" cy="4724400"/>
          </a:xfrm>
        </p:spPr>
        <p:txBody>
          <a:bodyPr/>
          <a:lstStyle/>
          <a:p>
            <a:pPr eaLnBrk="1" hangingPunct="1">
              <a:lnSpc>
                <a:spcPct val="160000"/>
              </a:lnSpc>
              <a:defRPr/>
            </a:pPr>
            <a:r>
              <a:rPr lang="en-US" b="1" dirty="0" smtClean="0"/>
              <a:t> </a:t>
            </a:r>
            <a:r>
              <a:rPr lang="en-US" b="1" dirty="0" smtClean="0">
                <a:solidFill>
                  <a:srgbClr val="000099"/>
                </a:solidFill>
              </a:rPr>
              <a:t>BANK SHALL NOT  REISSUE</a:t>
            </a:r>
          </a:p>
          <a:p>
            <a:pPr lvl="1" eaLnBrk="1" hangingPunct="1">
              <a:lnSpc>
                <a:spcPct val="160000"/>
              </a:lnSpc>
              <a:defRPr/>
            </a:pPr>
            <a:r>
              <a:rPr lang="en-US" sz="3200" b="1" dirty="0" smtClean="0">
                <a:solidFill>
                  <a:srgbClr val="FF0000"/>
                </a:solidFill>
              </a:rPr>
              <a:t>TORN</a:t>
            </a:r>
          </a:p>
          <a:p>
            <a:pPr lvl="1" eaLnBrk="1" hangingPunct="1">
              <a:lnSpc>
                <a:spcPct val="160000"/>
              </a:lnSpc>
              <a:defRPr/>
            </a:pPr>
            <a:r>
              <a:rPr lang="en-US" sz="3200" b="1" dirty="0" smtClean="0">
                <a:solidFill>
                  <a:srgbClr val="003300"/>
                </a:solidFill>
              </a:rPr>
              <a:t>DEFACED </a:t>
            </a:r>
          </a:p>
          <a:p>
            <a:pPr lvl="1" eaLnBrk="1" hangingPunct="1">
              <a:lnSpc>
                <a:spcPct val="160000"/>
              </a:lnSpc>
              <a:defRPr/>
            </a:pPr>
            <a:r>
              <a:rPr lang="en-US" sz="3200" b="1" dirty="0" smtClean="0">
                <a:solidFill>
                  <a:schemeClr val="tx2"/>
                </a:solidFill>
              </a:rPr>
              <a:t>EXCESSIVELY SOILED NOTE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762000"/>
          </a:xfrm>
        </p:spPr>
        <p:txBody>
          <a:bodyPr>
            <a:normAutofit/>
          </a:bodyPr>
          <a:lstStyle/>
          <a:p>
            <a:pPr eaLnBrk="1" hangingPunct="1">
              <a:defRPr/>
            </a:pPr>
            <a:r>
              <a:rPr lang="en-US" sz="4000" b="1" dirty="0" smtClean="0"/>
              <a:t>SECTION 28</a:t>
            </a:r>
          </a:p>
        </p:txBody>
      </p:sp>
      <p:sp>
        <p:nvSpPr>
          <p:cNvPr id="20483" name="Rectangle 3"/>
          <p:cNvSpPr>
            <a:spLocks noGrp="1" noChangeArrowheads="1"/>
          </p:cNvSpPr>
          <p:nvPr>
            <p:ph type="body" idx="1"/>
          </p:nvPr>
        </p:nvSpPr>
        <p:spPr>
          <a:xfrm>
            <a:off x="304800" y="990600"/>
            <a:ext cx="8839200" cy="5867400"/>
          </a:xfrm>
        </p:spPr>
        <p:txBody>
          <a:bodyPr/>
          <a:lstStyle/>
          <a:p>
            <a:pPr eaLnBrk="1" hangingPunct="1">
              <a:lnSpc>
                <a:spcPct val="165000"/>
              </a:lnSpc>
              <a:defRPr/>
            </a:pPr>
            <a:r>
              <a:rPr lang="en-US" sz="2400" b="1" dirty="0" smtClean="0">
                <a:solidFill>
                  <a:srgbClr val="FF0000"/>
                </a:solidFill>
              </a:rPr>
              <a:t>NO PERSON SHALL HAVE THE  RIGHT TO</a:t>
            </a:r>
          </a:p>
          <a:p>
            <a:pPr eaLnBrk="1" hangingPunct="1">
              <a:lnSpc>
                <a:spcPct val="165000"/>
              </a:lnSpc>
              <a:defRPr/>
            </a:pPr>
            <a:r>
              <a:rPr lang="en-US" sz="2400" b="1" dirty="0" smtClean="0">
                <a:solidFill>
                  <a:srgbClr val="003300"/>
                </a:solidFill>
              </a:rPr>
              <a:t>RECOVER FROM CG / BANK VALUE OF  ANY </a:t>
            </a:r>
          </a:p>
          <a:p>
            <a:pPr lvl="1" eaLnBrk="1" hangingPunct="1">
              <a:lnSpc>
                <a:spcPct val="165000"/>
              </a:lnSpc>
              <a:defRPr/>
            </a:pPr>
            <a:r>
              <a:rPr lang="en-US" sz="2400" b="1" dirty="0" smtClean="0">
                <a:solidFill>
                  <a:schemeClr val="tx2"/>
                </a:solidFill>
              </a:rPr>
              <a:t>LOST</a:t>
            </a:r>
          </a:p>
          <a:p>
            <a:pPr lvl="1" eaLnBrk="1" hangingPunct="1">
              <a:lnSpc>
                <a:spcPct val="165000"/>
              </a:lnSpc>
              <a:defRPr/>
            </a:pPr>
            <a:r>
              <a:rPr lang="en-US" sz="2400" b="1" dirty="0" smtClean="0">
                <a:solidFill>
                  <a:srgbClr val="FF0000"/>
                </a:solidFill>
              </a:rPr>
              <a:t>STOLEN</a:t>
            </a:r>
          </a:p>
          <a:p>
            <a:pPr lvl="1" eaLnBrk="1" hangingPunct="1">
              <a:lnSpc>
                <a:spcPct val="165000"/>
              </a:lnSpc>
              <a:defRPr/>
            </a:pPr>
            <a:r>
              <a:rPr lang="en-US" sz="2400" b="1" dirty="0" smtClean="0">
                <a:solidFill>
                  <a:srgbClr val="CC3300"/>
                </a:solidFill>
              </a:rPr>
              <a:t>MUTILATED OR</a:t>
            </a:r>
          </a:p>
          <a:p>
            <a:pPr lvl="1" eaLnBrk="1" hangingPunct="1">
              <a:lnSpc>
                <a:spcPct val="165000"/>
              </a:lnSpc>
              <a:defRPr/>
            </a:pPr>
            <a:r>
              <a:rPr lang="en-US" sz="2400" b="1" dirty="0" smtClean="0">
                <a:solidFill>
                  <a:srgbClr val="92D050"/>
                </a:solidFill>
              </a:rPr>
              <a:t>IMPERFECT  CURRENCY / BANK NOTES</a:t>
            </a:r>
          </a:p>
          <a:p>
            <a:pPr lvl="1" eaLnBrk="1" hangingPunct="1">
              <a:lnSpc>
                <a:spcPct val="165000"/>
              </a:lnSpc>
              <a:defRPr/>
            </a:pPr>
            <a:endParaRPr lang="en-US" sz="2400" b="1" dirty="0" smtClean="0">
              <a:solidFill>
                <a:schemeClr val="hlink"/>
              </a:solidFill>
            </a:endParaRPr>
          </a:p>
          <a:p>
            <a:pPr lvl="1" eaLnBrk="1" hangingPunct="1">
              <a:defRPr/>
            </a:pPr>
            <a:endParaRPr lang="en-US" sz="2400" b="1" dirty="0" smtClean="0"/>
          </a:p>
          <a:p>
            <a:pPr lvl="1" eaLnBrk="1" hangingPunct="1">
              <a:defRPr/>
            </a:pPr>
            <a:endParaRPr lang="en-US" dirty="0" smtClean="0"/>
          </a:p>
          <a:p>
            <a:pPr lvl="1"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Meaning Importance and legal Provisions</a:t>
            </a:r>
            <a:endParaRPr lang="en-GB" dirty="0"/>
          </a:p>
        </p:txBody>
      </p:sp>
      <p:sp>
        <p:nvSpPr>
          <p:cNvPr id="3" name="Content Placeholder 2"/>
          <p:cNvSpPr>
            <a:spLocks noGrp="1"/>
          </p:cNvSpPr>
          <p:nvPr>
            <p:ph idx="1"/>
          </p:nvPr>
        </p:nvSpPr>
        <p:spPr/>
        <p:txBody>
          <a:bodyPr/>
          <a:lstStyle/>
          <a:p>
            <a:pPr algn="just"/>
            <a:r>
              <a:rPr lang="en-US" sz="3200" dirty="0" smtClean="0">
                <a:solidFill>
                  <a:schemeClr val="accent5">
                    <a:lumMod val="75000"/>
                  </a:schemeClr>
                </a:solidFill>
              </a:rPr>
              <a:t>Introduction</a:t>
            </a:r>
          </a:p>
          <a:p>
            <a:pPr algn="just">
              <a:buNone/>
            </a:pPr>
            <a:r>
              <a:rPr lang="en-US" dirty="0" smtClean="0"/>
              <a:t>   </a:t>
            </a:r>
            <a:r>
              <a:rPr lang="en-US" sz="3600" dirty="0" smtClean="0"/>
              <a:t>Currency Management is one of the traditional central banking functions. It was the main reason for establishing RBI. </a:t>
            </a:r>
          </a:p>
          <a:p>
            <a:pPr algn="just">
              <a:buNone/>
            </a:pPr>
            <a:r>
              <a:rPr lang="en-US" sz="3600" dirty="0" smtClean="0"/>
              <a:t>			(As per Section 3 of RBI Act) </a:t>
            </a:r>
            <a:endParaRPr lang="en-GB"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228600"/>
            <a:ext cx="7772400" cy="838200"/>
          </a:xfrm>
        </p:spPr>
        <p:txBody>
          <a:bodyPr>
            <a:normAutofit/>
          </a:bodyPr>
          <a:lstStyle/>
          <a:p>
            <a:pPr eaLnBrk="1" hangingPunct="1">
              <a:defRPr/>
            </a:pPr>
            <a:r>
              <a:rPr lang="en-US" sz="4000" b="1" dirty="0" smtClean="0"/>
              <a:t>SECTION 28</a:t>
            </a:r>
          </a:p>
        </p:txBody>
      </p:sp>
      <p:sp>
        <p:nvSpPr>
          <p:cNvPr id="22531" name="Rectangle 3"/>
          <p:cNvSpPr>
            <a:spLocks noGrp="1" noChangeArrowheads="1"/>
          </p:cNvSpPr>
          <p:nvPr>
            <p:ph type="body" idx="1"/>
          </p:nvPr>
        </p:nvSpPr>
        <p:spPr>
          <a:xfrm>
            <a:off x="381000" y="1066800"/>
            <a:ext cx="8610600" cy="5181600"/>
          </a:xfrm>
        </p:spPr>
        <p:txBody>
          <a:bodyPr>
            <a:normAutofit/>
          </a:bodyPr>
          <a:lstStyle/>
          <a:p>
            <a:pPr eaLnBrk="1" hangingPunct="1">
              <a:lnSpc>
                <a:spcPct val="150000"/>
              </a:lnSpc>
              <a:defRPr/>
            </a:pPr>
            <a:r>
              <a:rPr lang="en-US" sz="2800" b="1" dirty="0" smtClean="0">
                <a:solidFill>
                  <a:srgbClr val="FF0000"/>
                </a:solidFill>
              </a:rPr>
              <a:t>BANK MAY WITH PREVIOUS SANCTION OF CG</a:t>
            </a:r>
            <a:r>
              <a:rPr lang="en-US" sz="2800" b="1" dirty="0" smtClean="0"/>
              <a:t> </a:t>
            </a:r>
            <a:r>
              <a:rPr lang="en-US" sz="2800" b="1" dirty="0" smtClean="0">
                <a:solidFill>
                  <a:srgbClr val="000099"/>
                </a:solidFill>
              </a:rPr>
              <a:t>PRESCRIBE</a:t>
            </a:r>
          </a:p>
          <a:p>
            <a:pPr lvl="1" eaLnBrk="1" hangingPunct="1">
              <a:lnSpc>
                <a:spcPct val="150000"/>
              </a:lnSpc>
              <a:defRPr/>
            </a:pPr>
            <a:r>
              <a:rPr lang="en-US" b="1" dirty="0" smtClean="0">
                <a:solidFill>
                  <a:srgbClr val="0000FF"/>
                </a:solidFill>
              </a:rPr>
              <a:t>CIRCUMSTANCES IN  &amp;</a:t>
            </a:r>
          </a:p>
          <a:p>
            <a:pPr lvl="1" eaLnBrk="1" hangingPunct="1">
              <a:lnSpc>
                <a:spcPct val="150000"/>
              </a:lnSpc>
              <a:defRPr/>
            </a:pPr>
            <a:r>
              <a:rPr lang="en-US" sz="2400" b="1" dirty="0" smtClean="0">
                <a:solidFill>
                  <a:srgbClr val="FF0000"/>
                </a:solidFill>
              </a:rPr>
              <a:t>CONDITIONS SUBJECT TO WHICH</a:t>
            </a:r>
          </a:p>
          <a:p>
            <a:pPr lvl="1" eaLnBrk="1" hangingPunct="1">
              <a:lnSpc>
                <a:spcPct val="150000"/>
              </a:lnSpc>
              <a:defRPr/>
            </a:pPr>
            <a:r>
              <a:rPr lang="en-US" sz="2400" b="1" dirty="0" smtClean="0">
                <a:solidFill>
                  <a:schemeClr val="hlink"/>
                </a:solidFill>
              </a:rPr>
              <a:t>VALUE OF SUCH NOTE IS REFUNDED </a:t>
            </a:r>
            <a:r>
              <a:rPr lang="en-US" sz="2400" b="1" u="sng" dirty="0" smtClean="0">
                <a:solidFill>
                  <a:srgbClr val="FF0000"/>
                </a:solidFill>
              </a:rPr>
              <a:t>AS A MATTER OF GRACE</a:t>
            </a:r>
          </a:p>
          <a:p>
            <a:pPr lvl="1" eaLnBrk="1" hangingPunct="1">
              <a:lnSpc>
                <a:spcPct val="150000"/>
              </a:lnSpc>
              <a:buNone/>
              <a:defRPr/>
            </a:pPr>
            <a:endParaRPr lang="en-US" sz="2400" b="1" dirty="0" smtClean="0"/>
          </a:p>
          <a:p>
            <a:pPr lvl="1" eaLnBrk="1" hangingPunct="1">
              <a:lnSpc>
                <a:spcPct val="150000"/>
              </a:lnSpc>
              <a:defRPr/>
            </a:pPr>
            <a:endParaRPr lang="en-US" sz="2400" b="1"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228600"/>
            <a:ext cx="7772400" cy="1143000"/>
          </a:xfrm>
        </p:spPr>
        <p:txBody>
          <a:bodyPr>
            <a:normAutofit/>
          </a:bodyPr>
          <a:lstStyle/>
          <a:p>
            <a:pPr eaLnBrk="1" hangingPunct="1">
              <a:defRPr/>
            </a:pPr>
            <a:r>
              <a:rPr lang="en-US" b="1" dirty="0" smtClean="0"/>
              <a:t>SECTION 29</a:t>
            </a:r>
          </a:p>
        </p:txBody>
      </p:sp>
      <p:sp>
        <p:nvSpPr>
          <p:cNvPr id="24579" name="Rectangle 3"/>
          <p:cNvSpPr>
            <a:spLocks noGrp="1" noChangeArrowheads="1"/>
          </p:cNvSpPr>
          <p:nvPr>
            <p:ph type="body" idx="1"/>
          </p:nvPr>
        </p:nvSpPr>
        <p:spPr>
          <a:xfrm>
            <a:off x="762000" y="1371600"/>
            <a:ext cx="7772400" cy="3657600"/>
          </a:xfrm>
        </p:spPr>
        <p:txBody>
          <a:bodyPr/>
          <a:lstStyle/>
          <a:p>
            <a:pPr eaLnBrk="1" hangingPunct="1">
              <a:lnSpc>
                <a:spcPct val="160000"/>
              </a:lnSpc>
              <a:defRPr/>
            </a:pPr>
            <a:r>
              <a:rPr lang="en-US" b="1" smtClean="0">
                <a:solidFill>
                  <a:srgbClr val="FF0000"/>
                </a:solidFill>
              </a:rPr>
              <a:t>BANK NOT LIABLE TO PAY STAMP DUTY ON BANK NOTES </a:t>
            </a:r>
          </a:p>
          <a:p>
            <a:pPr eaLnBrk="1" hangingPunct="1">
              <a:buFont typeface="Wingdings" pitchFamily="2" charset="2"/>
              <a:buNone/>
              <a:defRPr/>
            </a:pPr>
            <a:endParaRPr lang="en-US" b="1" smtClean="0">
              <a:solidFill>
                <a:srgbClr val="FF0000"/>
              </a:solidFill>
            </a:endParaRPr>
          </a:p>
          <a:p>
            <a:pPr eaLnBrk="1" hangingPunct="1">
              <a:defRPr/>
            </a:pPr>
            <a:r>
              <a:rPr lang="en-US" b="1" smtClean="0"/>
              <a:t>UNDER  INDIAN STAMP ACT 1899</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0" y="0"/>
            <a:ext cx="9144000" cy="784830"/>
          </a:xfrm>
          <a:prstGeom prst="rect">
            <a:avLst/>
          </a:prstGeom>
          <a:noFill/>
          <a:ln w="9525">
            <a:noFill/>
            <a:miter lim="800000"/>
            <a:headEnd/>
            <a:tailEnd/>
          </a:ln>
          <a:effectLst/>
        </p:spPr>
        <p:txBody>
          <a:bodyPr>
            <a:spAutoFit/>
          </a:bodyPr>
          <a:lstStyle/>
          <a:p>
            <a:pPr>
              <a:spcBef>
                <a:spcPct val="50000"/>
              </a:spcBef>
              <a:defRPr/>
            </a:pPr>
            <a:r>
              <a:rPr lang="en-US" b="1" dirty="0">
                <a:solidFill>
                  <a:srgbClr val="CC0000"/>
                </a:solidFill>
              </a:rPr>
              <a:t>             </a:t>
            </a:r>
            <a:r>
              <a:rPr lang="en-US" b="1" dirty="0">
                <a:solidFill>
                  <a:srgbClr val="CC0000"/>
                </a:solidFill>
                <a:effectLst>
                  <a:outerShdw blurRad="38100" dist="38100" dir="2700000" algn="tl">
                    <a:srgbClr val="000000"/>
                  </a:outerShdw>
                </a:effectLst>
              </a:rPr>
              <a:t>BALANCE SHEET AS ON 30</a:t>
            </a:r>
            <a:r>
              <a:rPr lang="en-US" b="1" baseline="30000" dirty="0">
                <a:solidFill>
                  <a:srgbClr val="CC0000"/>
                </a:solidFill>
                <a:effectLst>
                  <a:outerShdw blurRad="38100" dist="38100" dir="2700000" algn="tl">
                    <a:srgbClr val="000000"/>
                  </a:outerShdw>
                </a:effectLst>
              </a:rPr>
              <a:t>TH</a:t>
            </a:r>
            <a:r>
              <a:rPr lang="en-US" b="1" dirty="0">
                <a:solidFill>
                  <a:srgbClr val="CC0000"/>
                </a:solidFill>
                <a:effectLst>
                  <a:outerShdw blurRad="38100" dist="38100" dir="2700000" algn="tl">
                    <a:srgbClr val="000000"/>
                  </a:outerShdw>
                </a:effectLst>
              </a:rPr>
              <a:t> JUNE 2012</a:t>
            </a:r>
          </a:p>
          <a:p>
            <a:pPr>
              <a:spcBef>
                <a:spcPct val="50000"/>
              </a:spcBef>
              <a:defRPr/>
            </a:pPr>
            <a:r>
              <a:rPr lang="en-US" b="1" dirty="0">
                <a:solidFill>
                  <a:srgbClr val="CC0000"/>
                </a:solidFill>
                <a:effectLst>
                  <a:outerShdw blurRad="38100" dist="38100" dir="2700000" algn="tl">
                    <a:srgbClr val="000000"/>
                  </a:outerShdw>
                </a:effectLst>
              </a:rPr>
              <a:t>                          ISSUE DEPARTMENT              </a:t>
            </a:r>
            <a:r>
              <a:rPr lang="en-US" b="1" dirty="0" smtClean="0">
                <a:solidFill>
                  <a:srgbClr val="CC0000"/>
                </a:solidFill>
                <a:effectLst>
                  <a:outerShdw blurRad="38100" dist="38100" dir="2700000" algn="tl">
                    <a:srgbClr val="000000"/>
                  </a:outerShdw>
                </a:effectLst>
              </a:rPr>
              <a:t>                                </a:t>
            </a:r>
            <a:r>
              <a:rPr lang="en-US" sz="1600" b="1" dirty="0" smtClean="0">
                <a:solidFill>
                  <a:srgbClr val="CC0000"/>
                </a:solidFill>
                <a:effectLst>
                  <a:outerShdw blurRad="38100" dist="38100" dir="2700000" algn="tl">
                    <a:srgbClr val="000000"/>
                  </a:outerShdw>
                </a:effectLst>
              </a:rPr>
              <a:t>RUPEES    </a:t>
            </a:r>
            <a:r>
              <a:rPr lang="en-US" sz="1600" b="1" dirty="0">
                <a:solidFill>
                  <a:srgbClr val="CC0000"/>
                </a:solidFill>
                <a:effectLst>
                  <a:outerShdw blurRad="38100" dist="38100" dir="2700000" algn="tl">
                    <a:srgbClr val="000000"/>
                  </a:outerShdw>
                </a:effectLst>
              </a:rPr>
              <a:t>IN THOUSAND</a:t>
            </a:r>
          </a:p>
        </p:txBody>
      </p:sp>
      <p:graphicFrame>
        <p:nvGraphicFramePr>
          <p:cNvPr id="8269" name="Group 77"/>
          <p:cNvGraphicFramePr>
            <a:graphicFrameLocks noGrp="1"/>
          </p:cNvGraphicFramePr>
          <p:nvPr/>
        </p:nvGraphicFramePr>
        <p:xfrm>
          <a:off x="304800" y="1143000"/>
          <a:ext cx="8534400" cy="5410200"/>
        </p:xfrm>
        <a:graphic>
          <a:graphicData uri="http://schemas.openxmlformats.org/drawingml/2006/table">
            <a:tbl>
              <a:tblPr/>
              <a:tblGrid>
                <a:gridCol w="4267200"/>
                <a:gridCol w="4267200"/>
              </a:tblGrid>
              <a:tr h="4613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sng"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LIABILITIES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NOTES HELD IN BD                              89,169</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NOTES IN CIRCULATION       11034,645,327</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TOTAL NOTES ISSUED            11034,734,496</a:t>
                      </a:r>
                    </a:p>
                  </a:txBody>
                  <a:tcPr horzOverflow="overflow">
                    <a:lnL w="76200" cap="flat" cmpd="sng" algn="ctr">
                      <a:solidFill>
                        <a:srgbClr val="FF0000"/>
                      </a:solidFill>
                      <a:prstDash val="solid"/>
                      <a:round/>
                      <a:headEnd type="none" w="med" len="med"/>
                      <a:tailEnd type="none" w="med" len="med"/>
                    </a:lnL>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lnB w="76200" cap="flat" cmpd="sng" algn="ctr">
                      <a:solidFill>
                        <a:srgbClr val="FF0000"/>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400" b="1" i="0" u="sng"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ASSETS</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GOLD COIN &amp; BULLION  </a:t>
                      </a:r>
                    </a:p>
                    <a:p>
                      <a:pPr marL="533400" marR="0" lvl="0" indent="-533400" algn="l" defTabSz="914400" rtl="0" eaLnBrk="1" fontAlgn="base" latinLnBrk="0" hangingPunct="1">
                        <a:lnSpc>
                          <a:spcPct val="100000"/>
                        </a:lnSpc>
                        <a:spcBef>
                          <a:spcPct val="20000"/>
                        </a:spcBef>
                        <a:spcAft>
                          <a:spcPct val="0"/>
                        </a:spcAft>
                        <a:buClrTx/>
                        <a:buSzTx/>
                        <a:buFontTx/>
                        <a:buAutoNum type="alphaLcParenBoth"/>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HELD IN  INDIA                   760,096,797</a:t>
                      </a:r>
                    </a:p>
                    <a:p>
                      <a:pPr marL="533400" marR="0" lvl="0" indent="-533400" algn="l" defTabSz="914400" rtl="0" eaLnBrk="1" fontAlgn="base" latinLnBrk="0" hangingPunct="1">
                        <a:lnSpc>
                          <a:spcPct val="100000"/>
                        </a:lnSpc>
                        <a:spcBef>
                          <a:spcPct val="20000"/>
                        </a:spcBef>
                        <a:spcAft>
                          <a:spcPct val="0"/>
                        </a:spcAft>
                        <a:buClrTx/>
                        <a:buSzTx/>
                        <a:buFontTx/>
                        <a:buAutoNum type="alphaLcParenBoth"/>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HELD OUTSIDE INDIA           ------</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FOREIGN SECURITIES            10261,966,851</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RUPEE COINS                                     2,206,548</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RUPEE SECURITIES                       1046,43,00</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PROMISSORY NOTES &amp;        ----------------</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rPr>
                        <a:t>BILLS OF EXCHANGE      </a:t>
                      </a: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rgbClr val="0000CC"/>
                        </a:solidFill>
                        <a:effectLst>
                          <a:outerShdw blurRad="38100" dist="38100" dir="2700000" algn="tl">
                            <a:srgbClr val="000000"/>
                          </a:outerShdw>
                        </a:effectLst>
                        <a:latin typeface="Times New Roman" pitchFamily="18" charset="0"/>
                      </a:endParaRPr>
                    </a:p>
                  </a:txBody>
                  <a:tcPr horzOverflow="overflow">
                    <a:lnL w="76200" cap="flat" cmpd="sng" algn="ctr">
                      <a:solidFill>
                        <a:srgbClr val="FF0000"/>
                      </a:solidFill>
                      <a:prstDash val="solid"/>
                      <a:round/>
                      <a:headEnd type="none" w="med" len="med"/>
                      <a:tailEnd type="none" w="med" len="med"/>
                    </a:lnL>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lnB w="76200" cap="flat" cmpd="sng" algn="ctr">
                      <a:solidFill>
                        <a:srgbClr val="FF0000"/>
                      </a:solidFill>
                      <a:prstDash val="solid"/>
                      <a:round/>
                      <a:headEnd type="none" w="med" len="med"/>
                      <a:tailEnd type="none" w="med" len="med"/>
                    </a:lnB>
                    <a:lnTlToBr>
                      <a:noFill/>
                    </a:lnTlToBr>
                    <a:lnBlToTr>
                      <a:noFill/>
                    </a:lnBlToTr>
                    <a:noFill/>
                  </a:tcPr>
                </a:tc>
              </a:tr>
              <a:tr h="796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TOTAL                11034,734,496</a:t>
                      </a:r>
                    </a:p>
                  </a:txBody>
                  <a:tcPr horzOverflow="overflow">
                    <a:lnL w="76200" cap="flat" cmpd="sng" algn="ctr">
                      <a:solidFill>
                        <a:srgbClr val="FF0000"/>
                      </a:solidFill>
                      <a:prstDash val="solid"/>
                      <a:round/>
                      <a:headEnd type="none" w="med" len="med"/>
                      <a:tailEnd type="none" w="med" len="med"/>
                    </a:lnL>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lnB w="7620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C0000"/>
                          </a:solidFill>
                          <a:effectLst>
                            <a:outerShdw blurRad="38100" dist="38100" dir="2700000" algn="tl">
                              <a:srgbClr val="000000"/>
                            </a:outerShdw>
                          </a:effectLst>
                          <a:latin typeface="Times New Roman" pitchFamily="18" charset="0"/>
                        </a:rPr>
                        <a:t>11034,734,496</a:t>
                      </a:r>
                    </a:p>
                  </a:txBody>
                  <a:tcPr horzOverflow="overflow">
                    <a:lnL w="76200" cap="flat" cmpd="sng" algn="ctr">
                      <a:solidFill>
                        <a:srgbClr val="FF0000"/>
                      </a:solidFill>
                      <a:prstDash val="solid"/>
                      <a:round/>
                      <a:headEnd type="none" w="med" len="med"/>
                      <a:tailEnd type="none" w="med" len="med"/>
                    </a:lnL>
                    <a:lnR w="76200" cap="flat" cmpd="sng" algn="ctr">
                      <a:solidFill>
                        <a:srgbClr val="FF0000"/>
                      </a:solidFill>
                      <a:prstDash val="solid"/>
                      <a:round/>
                      <a:headEnd type="none" w="med" len="med"/>
                      <a:tailEnd type="none" w="med" len="med"/>
                    </a:lnR>
                    <a:lnT w="76200" cap="flat" cmpd="sng" algn="ctr">
                      <a:solidFill>
                        <a:srgbClr val="FF0000"/>
                      </a:solidFill>
                      <a:prstDash val="solid"/>
                      <a:round/>
                      <a:headEnd type="none" w="med" len="med"/>
                      <a:tailEnd type="none" w="med" len="med"/>
                    </a:lnT>
                    <a:lnB w="76200" cap="flat" cmpd="sng" algn="ctr">
                      <a:solidFill>
                        <a:srgbClr val="FF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8269"/>
                                        </p:tgtEl>
                                        <p:attrNameLst>
                                          <p:attrName>style.visibility</p:attrName>
                                        </p:attrNameLst>
                                      </p:cBhvr>
                                      <p:to>
                                        <p:strVal val="visible"/>
                                      </p:to>
                                    </p:set>
                                    <p:anim calcmode="lin" valueType="num">
                                      <p:cBhvr>
                                        <p:cTn id="7" dur="5000" fill="hold"/>
                                        <p:tgtEl>
                                          <p:spTgt spid="8269"/>
                                        </p:tgtEl>
                                        <p:attrNameLst>
                                          <p:attrName>ppt_w</p:attrName>
                                        </p:attrNameLst>
                                      </p:cBhvr>
                                      <p:tavLst>
                                        <p:tav tm="0" fmla="#ppt_w*sin(2.5*pi*$)">
                                          <p:val>
                                            <p:fltVal val="0"/>
                                          </p:val>
                                        </p:tav>
                                        <p:tav tm="100000">
                                          <p:val>
                                            <p:fltVal val="1"/>
                                          </p:val>
                                        </p:tav>
                                      </p:tavLst>
                                    </p:anim>
                                    <p:anim calcmode="lin" valueType="num">
                                      <p:cBhvr>
                                        <p:cTn id="8" dur="5000" fill="hold"/>
                                        <p:tgtEl>
                                          <p:spTgt spid="82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228600"/>
            <a:ext cx="7772400" cy="914400"/>
          </a:xfrm>
        </p:spPr>
        <p:txBody>
          <a:bodyPr>
            <a:normAutofit/>
          </a:bodyPr>
          <a:lstStyle/>
          <a:p>
            <a:pPr eaLnBrk="1" hangingPunct="1">
              <a:defRPr/>
            </a:pPr>
            <a:r>
              <a:rPr lang="en-US" sz="3600" b="1" dirty="0" smtClean="0">
                <a:solidFill>
                  <a:srgbClr val="FF0066"/>
                </a:solidFill>
              </a:rPr>
              <a:t>Section 33(1) – ASSETS </a:t>
            </a:r>
            <a:r>
              <a:rPr lang="en-US" sz="3600" b="1" dirty="0" smtClean="0">
                <a:solidFill>
                  <a:srgbClr val="FF0066"/>
                </a:solidFill>
                <a:effectLst>
                  <a:outerShdw blurRad="38100" dist="38100" dir="2700000" algn="tl">
                    <a:srgbClr val="FFFFFF"/>
                  </a:outerShdw>
                </a:effectLst>
              </a:rPr>
              <a:t>OF I.D.</a:t>
            </a:r>
            <a:endParaRPr lang="en-US" b="1" dirty="0" smtClean="0">
              <a:effectLst>
                <a:outerShdw blurRad="38100" dist="38100" dir="2700000" algn="tl">
                  <a:srgbClr val="FFFFFF"/>
                </a:outerShdw>
              </a:effectLst>
            </a:endParaRPr>
          </a:p>
        </p:txBody>
      </p:sp>
      <p:sp>
        <p:nvSpPr>
          <p:cNvPr id="77827" name="Rectangle 3"/>
          <p:cNvSpPr>
            <a:spLocks noGrp="1" noChangeArrowheads="1"/>
          </p:cNvSpPr>
          <p:nvPr>
            <p:ph type="body" idx="4294967295"/>
          </p:nvPr>
        </p:nvSpPr>
        <p:spPr>
          <a:xfrm>
            <a:off x="533400" y="1219200"/>
            <a:ext cx="8153400" cy="5257800"/>
          </a:xfrm>
        </p:spPr>
        <p:txBody>
          <a:bodyPr/>
          <a:lstStyle/>
          <a:p>
            <a:pPr eaLnBrk="1" hangingPunct="1">
              <a:defRPr/>
            </a:pPr>
            <a:r>
              <a:rPr lang="en-US" b="1" dirty="0" smtClean="0">
                <a:solidFill>
                  <a:srgbClr val="FF0000"/>
                </a:solidFill>
              </a:rPr>
              <a:t>Gold coin,</a:t>
            </a:r>
          </a:p>
          <a:p>
            <a:pPr eaLnBrk="1" hangingPunct="1">
              <a:defRPr/>
            </a:pPr>
            <a:r>
              <a:rPr lang="en-US" b="1" dirty="0" smtClean="0">
                <a:solidFill>
                  <a:srgbClr val="0000FF"/>
                </a:solidFill>
              </a:rPr>
              <a:t>Gold bullion, </a:t>
            </a:r>
          </a:p>
          <a:p>
            <a:pPr eaLnBrk="1" hangingPunct="1">
              <a:defRPr/>
            </a:pPr>
            <a:r>
              <a:rPr lang="en-US" b="1" dirty="0" smtClean="0">
                <a:solidFill>
                  <a:srgbClr val="CC3300"/>
                </a:solidFill>
              </a:rPr>
              <a:t>Foreign securities, </a:t>
            </a:r>
          </a:p>
          <a:p>
            <a:pPr eaLnBrk="1" hangingPunct="1">
              <a:defRPr/>
            </a:pPr>
            <a:r>
              <a:rPr lang="en-US" b="1" dirty="0" smtClean="0">
                <a:solidFill>
                  <a:srgbClr val="000099"/>
                </a:solidFill>
              </a:rPr>
              <a:t>Rupee coin</a:t>
            </a:r>
          </a:p>
          <a:p>
            <a:pPr eaLnBrk="1" hangingPunct="1">
              <a:defRPr/>
            </a:pPr>
            <a:r>
              <a:rPr lang="en-US" b="1" dirty="0" smtClean="0">
                <a:solidFill>
                  <a:srgbClr val="FF0000"/>
                </a:solidFill>
              </a:rPr>
              <a:t>Rupee securities</a:t>
            </a:r>
          </a:p>
          <a:p>
            <a:pPr eaLnBrk="1" hangingPunct="1">
              <a:defRPr/>
            </a:pPr>
            <a:r>
              <a:rPr lang="en-US" b="1" dirty="0" smtClean="0">
                <a:solidFill>
                  <a:schemeClr val="hlink"/>
                </a:solidFill>
              </a:rPr>
              <a:t>Certain eligible bills*</a:t>
            </a:r>
          </a:p>
          <a:p>
            <a:pPr eaLnBrk="1" hangingPunct="1">
              <a:defRPr/>
            </a:pPr>
            <a:endParaRPr lang="en-US" b="1" dirty="0" smtClean="0">
              <a:solidFill>
                <a:schemeClr val="hlink"/>
              </a:solidFill>
            </a:endParaRPr>
          </a:p>
          <a:p>
            <a:pPr eaLnBrk="1" hangingPunct="1">
              <a:buFont typeface="Wingdings" pitchFamily="2" charset="2"/>
              <a:buNone/>
              <a:defRPr/>
            </a:pPr>
            <a:r>
              <a:rPr lang="en-US" sz="2400" b="1" dirty="0" smtClean="0">
                <a:solidFill>
                  <a:srgbClr val="FF0000"/>
                </a:solidFill>
              </a:rPr>
              <a:t>*	In practice such bills have not figured as assets of ID. However NABARD </a:t>
            </a:r>
            <a:r>
              <a:rPr lang="en-US" sz="2400" b="1" dirty="0" err="1" smtClean="0">
                <a:solidFill>
                  <a:srgbClr val="FF0000"/>
                </a:solidFill>
              </a:rPr>
              <a:t>p/n</a:t>
            </a:r>
            <a:r>
              <a:rPr lang="en-US" sz="2400" b="1" dirty="0" smtClean="0">
                <a:solidFill>
                  <a:srgbClr val="FF0000"/>
                </a:solidFill>
              </a:rPr>
              <a:t> under sec17(4e) of RBI Act may be held as an asset.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dissolve">
                                      <p:cBhvr>
                                        <p:cTn id="7" dur="500"/>
                                        <p:tgtEl>
                                          <p:spTgt spid="778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dissolve">
                                      <p:cBhvr>
                                        <p:cTn id="12" dur="500"/>
                                        <p:tgtEl>
                                          <p:spTgt spid="778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dissolve">
                                      <p:cBhvr>
                                        <p:cTn id="17" dur="500"/>
                                        <p:tgtEl>
                                          <p:spTgt spid="778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7827">
                                            <p:txEl>
                                              <p:pRg st="2" end="2"/>
                                            </p:txEl>
                                          </p:spTgt>
                                        </p:tgtEl>
                                        <p:attrNameLst>
                                          <p:attrName>style.visibility</p:attrName>
                                        </p:attrNameLst>
                                      </p:cBhvr>
                                      <p:to>
                                        <p:strVal val="visible"/>
                                      </p:to>
                                    </p:set>
                                    <p:animEffect transition="in" filter="dissolve">
                                      <p:cBhvr>
                                        <p:cTn id="22" dur="500"/>
                                        <p:tgtEl>
                                          <p:spTgt spid="778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7827">
                                            <p:txEl>
                                              <p:pRg st="3" end="3"/>
                                            </p:txEl>
                                          </p:spTgt>
                                        </p:tgtEl>
                                        <p:attrNameLst>
                                          <p:attrName>style.visibility</p:attrName>
                                        </p:attrNameLst>
                                      </p:cBhvr>
                                      <p:to>
                                        <p:strVal val="visible"/>
                                      </p:to>
                                    </p:set>
                                    <p:animEffect transition="in" filter="dissolve">
                                      <p:cBhvr>
                                        <p:cTn id="27" dur="500"/>
                                        <p:tgtEl>
                                          <p:spTgt spid="778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7827">
                                            <p:txEl>
                                              <p:pRg st="4" end="4"/>
                                            </p:txEl>
                                          </p:spTgt>
                                        </p:tgtEl>
                                        <p:attrNameLst>
                                          <p:attrName>style.visibility</p:attrName>
                                        </p:attrNameLst>
                                      </p:cBhvr>
                                      <p:to>
                                        <p:strVal val="visible"/>
                                      </p:to>
                                    </p:set>
                                    <p:animEffect transition="in" filter="dissolve">
                                      <p:cBhvr>
                                        <p:cTn id="32" dur="500"/>
                                        <p:tgtEl>
                                          <p:spTgt spid="778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7827">
                                            <p:txEl>
                                              <p:pRg st="5" end="5"/>
                                            </p:txEl>
                                          </p:spTgt>
                                        </p:tgtEl>
                                        <p:attrNameLst>
                                          <p:attrName>style.visibility</p:attrName>
                                        </p:attrNameLst>
                                      </p:cBhvr>
                                      <p:to>
                                        <p:strVal val="visible"/>
                                      </p:to>
                                    </p:set>
                                    <p:animEffect transition="in" filter="dissolve">
                                      <p:cBhvr>
                                        <p:cTn id="37" dur="500"/>
                                        <p:tgtEl>
                                          <p:spTgt spid="778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7827">
                                            <p:txEl>
                                              <p:pRg st="7" end="7"/>
                                            </p:txEl>
                                          </p:spTgt>
                                        </p:tgtEl>
                                        <p:attrNameLst>
                                          <p:attrName>style.visibility</p:attrName>
                                        </p:attrNameLst>
                                      </p:cBhvr>
                                      <p:to>
                                        <p:strVal val="visible"/>
                                      </p:to>
                                    </p:set>
                                    <p:animEffect transition="in" filter="dissolve">
                                      <p:cBhvr>
                                        <p:cTn id="42" dur="500"/>
                                        <p:tgtEl>
                                          <p:spTgt spid="778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b="1" smtClean="0"/>
              <a:t>Section 33(2)</a:t>
            </a:r>
          </a:p>
        </p:txBody>
      </p:sp>
      <p:sp>
        <p:nvSpPr>
          <p:cNvPr id="81923" name="Rectangle 3"/>
          <p:cNvSpPr>
            <a:spLocks noGrp="1" noChangeArrowheads="1"/>
          </p:cNvSpPr>
          <p:nvPr>
            <p:ph type="body" idx="4294967295"/>
          </p:nvPr>
        </p:nvSpPr>
        <p:spPr>
          <a:xfrm>
            <a:off x="685800" y="1641475"/>
            <a:ext cx="8458200" cy="4454525"/>
          </a:xfrm>
        </p:spPr>
        <p:txBody>
          <a:bodyPr/>
          <a:lstStyle/>
          <a:p>
            <a:pPr eaLnBrk="1" hangingPunct="1">
              <a:lnSpc>
                <a:spcPct val="175000"/>
              </a:lnSpc>
              <a:defRPr/>
            </a:pPr>
            <a:r>
              <a:rPr lang="en-US" b="1" smtClean="0">
                <a:solidFill>
                  <a:srgbClr val="FF0066"/>
                </a:solidFill>
              </a:rPr>
              <a:t>The total of gold and foreign securities held should not be less than Rs. 200 crores</a:t>
            </a:r>
          </a:p>
          <a:p>
            <a:pPr eaLnBrk="1" hangingPunct="1">
              <a:lnSpc>
                <a:spcPct val="175000"/>
              </a:lnSpc>
              <a:defRPr/>
            </a:pPr>
            <a:r>
              <a:rPr lang="en-US" b="1" smtClean="0"/>
              <a:t>Gold value being not less than Rs. 115 crores </a:t>
            </a:r>
          </a:p>
          <a:p>
            <a:pPr eaLnBrk="1" hangingPunct="1">
              <a:lnSpc>
                <a:spcPct val="175000"/>
              </a:lnSpc>
              <a:buFont typeface="Wingdings" pitchFamily="2" charset="2"/>
              <a:buNone/>
              <a:defRPr/>
            </a:pPr>
            <a:endParaRPr lang="en-US" b="1" smtClean="0"/>
          </a:p>
          <a:p>
            <a:pPr eaLnBrk="1" hangingPunct="1">
              <a:buFont typeface="Wingdings" pitchFamily="2" charset="2"/>
              <a:buNone/>
              <a:defRPr/>
            </a:pPr>
            <a:endParaRPr lang="en-US" b="1" smtClean="0"/>
          </a:p>
          <a:p>
            <a:pPr eaLnBrk="1" hangingPunct="1">
              <a:buFont typeface="Wingdings" pitchFamily="2" charset="2"/>
              <a:buNone/>
              <a:defRPr/>
            </a:pPr>
            <a:endParaRPr lang="en-US" b="1" smtClean="0"/>
          </a:p>
          <a:p>
            <a:pPr eaLnBrk="1" hangingPunct="1">
              <a:buFont typeface="Wingdings" pitchFamily="2" charset="2"/>
              <a:buNone/>
              <a:defRPr/>
            </a:pPr>
            <a:endParaRPr lang="en-US" b="1"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1922"/>
                                        </p:tgtEl>
                                        <p:attrNameLst>
                                          <p:attrName>style.visibility</p:attrName>
                                        </p:attrNameLst>
                                      </p:cBhvr>
                                      <p:to>
                                        <p:strVal val="visible"/>
                                      </p:to>
                                    </p:set>
                                    <p:animEffect transition="in" filter="dissolve">
                                      <p:cBhvr>
                                        <p:cTn id="7" dur="500"/>
                                        <p:tgtEl>
                                          <p:spTgt spid="8192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dissolve">
                                      <p:cBhvr>
                                        <p:cTn id="12" dur="500"/>
                                        <p:tgtEl>
                                          <p:spTgt spid="819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3">
                                            <p:txEl>
                                              <p:pRg st="1" end="1"/>
                                            </p:txEl>
                                          </p:spTgt>
                                        </p:tgtEl>
                                        <p:attrNameLst>
                                          <p:attrName>style.visibility</p:attrName>
                                        </p:attrNameLst>
                                      </p:cBhvr>
                                      <p:to>
                                        <p:strVal val="visible"/>
                                      </p:to>
                                    </p:set>
                                    <p:animEffect transition="in" filter="dissolve">
                                      <p:cBhvr>
                                        <p:cTn id="17" dur="500"/>
                                        <p:tgtEl>
                                          <p:spTgt spid="819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b="1" smtClean="0"/>
              <a:t>Section 33(3)</a:t>
            </a:r>
          </a:p>
        </p:txBody>
      </p:sp>
      <p:sp>
        <p:nvSpPr>
          <p:cNvPr id="82947" name="Rectangle 3"/>
          <p:cNvSpPr>
            <a:spLocks noGrp="1" noChangeArrowheads="1"/>
          </p:cNvSpPr>
          <p:nvPr>
            <p:ph type="body" idx="4294967295"/>
          </p:nvPr>
        </p:nvSpPr>
        <p:spPr>
          <a:xfrm>
            <a:off x="762000" y="2057400"/>
            <a:ext cx="7772400" cy="4454525"/>
          </a:xfrm>
        </p:spPr>
        <p:txBody>
          <a:bodyPr/>
          <a:lstStyle/>
          <a:p>
            <a:pPr eaLnBrk="1" hangingPunct="1">
              <a:lnSpc>
                <a:spcPct val="165000"/>
              </a:lnSpc>
              <a:defRPr/>
            </a:pPr>
            <a:r>
              <a:rPr lang="en-US" b="1" smtClean="0">
                <a:solidFill>
                  <a:srgbClr val="0000FF"/>
                </a:solidFill>
              </a:rPr>
              <a:t>The balance of the assets will be in the form of rupees coin, GoI rupee securities of any maturity and eligible bills of exchange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dissolve">
                                      <p:cBhvr>
                                        <p:cTn id="7" dur="500"/>
                                        <p:tgtEl>
                                          <p:spTgt spid="829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dissolve">
                                      <p:cBhvr>
                                        <p:cTn id="12" dur="500"/>
                                        <p:tgtEl>
                                          <p:spTgt spid="829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228600"/>
            <a:ext cx="7772400" cy="914400"/>
          </a:xfrm>
        </p:spPr>
        <p:txBody>
          <a:bodyPr>
            <a:normAutofit/>
          </a:bodyPr>
          <a:lstStyle/>
          <a:p>
            <a:pPr eaLnBrk="1" hangingPunct="1">
              <a:defRPr/>
            </a:pPr>
            <a:r>
              <a:rPr lang="en-US" sz="4000" b="1" dirty="0" smtClean="0">
                <a:solidFill>
                  <a:schemeClr val="accent2"/>
                </a:solidFill>
              </a:rPr>
              <a:t>Section 33(4)</a:t>
            </a:r>
          </a:p>
        </p:txBody>
      </p:sp>
      <p:sp>
        <p:nvSpPr>
          <p:cNvPr id="83971" name="Rectangle 3"/>
          <p:cNvSpPr>
            <a:spLocks noGrp="1" noChangeArrowheads="1"/>
          </p:cNvSpPr>
          <p:nvPr>
            <p:ph type="body" idx="4294967295"/>
          </p:nvPr>
        </p:nvSpPr>
        <p:spPr>
          <a:xfrm>
            <a:off x="533400" y="1143000"/>
            <a:ext cx="8610600" cy="5257800"/>
          </a:xfrm>
        </p:spPr>
        <p:txBody>
          <a:bodyPr/>
          <a:lstStyle/>
          <a:p>
            <a:pPr eaLnBrk="1" hangingPunct="1">
              <a:lnSpc>
                <a:spcPct val="90000"/>
              </a:lnSpc>
              <a:defRPr/>
            </a:pPr>
            <a:r>
              <a:rPr lang="en-US" b="1" dirty="0" smtClean="0">
                <a:solidFill>
                  <a:srgbClr val="FF0000"/>
                </a:solidFill>
              </a:rPr>
              <a:t>The valuation of assets </a:t>
            </a:r>
          </a:p>
          <a:p>
            <a:pPr eaLnBrk="1" hangingPunct="1">
              <a:lnSpc>
                <a:spcPct val="130000"/>
              </a:lnSpc>
              <a:defRPr/>
            </a:pPr>
            <a:r>
              <a:rPr lang="en-US" b="1" dirty="0" smtClean="0">
                <a:solidFill>
                  <a:srgbClr val="0000FF"/>
                </a:solidFill>
              </a:rPr>
              <a:t>1) gold is  valued at the end of the month at 90% of the daily </a:t>
            </a:r>
            <a:r>
              <a:rPr lang="en-US" b="1" dirty="0" err="1" smtClean="0">
                <a:solidFill>
                  <a:srgbClr val="0000FF"/>
                </a:solidFill>
              </a:rPr>
              <a:t>avg</a:t>
            </a:r>
            <a:r>
              <a:rPr lang="en-US" b="1" dirty="0" smtClean="0">
                <a:solidFill>
                  <a:srgbClr val="0000FF"/>
                </a:solidFill>
              </a:rPr>
              <a:t> price quoted at London for the month (w.e.f.1st Oct1990)</a:t>
            </a:r>
          </a:p>
          <a:p>
            <a:pPr eaLnBrk="1" hangingPunct="1">
              <a:lnSpc>
                <a:spcPct val="130000"/>
              </a:lnSpc>
              <a:defRPr/>
            </a:pPr>
            <a:r>
              <a:rPr lang="en-US" b="1" dirty="0" smtClean="0">
                <a:solidFill>
                  <a:srgbClr val="FF0000"/>
                </a:solidFill>
              </a:rPr>
              <a:t>2)Re equivalent is determined on the basis of </a:t>
            </a:r>
            <a:r>
              <a:rPr lang="en-US" b="1" dirty="0" err="1" smtClean="0">
                <a:solidFill>
                  <a:srgbClr val="FF0000"/>
                </a:solidFill>
              </a:rPr>
              <a:t>exc</a:t>
            </a:r>
            <a:r>
              <a:rPr lang="en-US" b="1" dirty="0" smtClean="0">
                <a:solidFill>
                  <a:srgbClr val="FF0000"/>
                </a:solidFill>
              </a:rPr>
              <a:t> rate prevailing on the last business day of the month</a:t>
            </a:r>
          </a:p>
          <a:p>
            <a:pPr eaLnBrk="1" hangingPunct="1">
              <a:lnSpc>
                <a:spcPct val="130000"/>
              </a:lnSpc>
              <a:defRPr/>
            </a:pPr>
            <a:r>
              <a:rPr lang="en-US" b="1" dirty="0" smtClean="0">
                <a:solidFill>
                  <a:srgbClr val="003300"/>
                </a:solidFill>
              </a:rPr>
              <a:t>Gains / losses are adjusted to CGRA</a:t>
            </a:r>
          </a:p>
          <a:p>
            <a:pPr eaLnBrk="1" hangingPunct="1">
              <a:lnSpc>
                <a:spcPct val="130000"/>
              </a:lnSpc>
              <a:defRPr/>
            </a:pPr>
            <a:r>
              <a:rPr lang="en-US" b="1" dirty="0" smtClean="0">
                <a:solidFill>
                  <a:srgbClr val="FF0066"/>
                </a:solidFill>
              </a:rPr>
              <a:t>Rupee coin at face value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dissolve">
                                      <p:cBhvr>
                                        <p:cTn id="7" dur="500"/>
                                        <p:tgtEl>
                                          <p:spTgt spid="8397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dissolve">
                                      <p:cBhvr>
                                        <p:cTn id="12" dur="500"/>
                                        <p:tgtEl>
                                          <p:spTgt spid="839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dissolve">
                                      <p:cBhvr>
                                        <p:cTn id="17" dur="500"/>
                                        <p:tgtEl>
                                          <p:spTgt spid="839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3971">
                                            <p:txEl>
                                              <p:pRg st="2" end="2"/>
                                            </p:txEl>
                                          </p:spTgt>
                                        </p:tgtEl>
                                        <p:attrNameLst>
                                          <p:attrName>style.visibility</p:attrName>
                                        </p:attrNameLst>
                                      </p:cBhvr>
                                      <p:to>
                                        <p:strVal val="visible"/>
                                      </p:to>
                                    </p:set>
                                    <p:animEffect transition="in" filter="dissolve">
                                      <p:cBhvr>
                                        <p:cTn id="22" dur="500"/>
                                        <p:tgtEl>
                                          <p:spTgt spid="839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3971">
                                            <p:txEl>
                                              <p:pRg st="3" end="3"/>
                                            </p:txEl>
                                          </p:spTgt>
                                        </p:tgtEl>
                                        <p:attrNameLst>
                                          <p:attrName>style.visibility</p:attrName>
                                        </p:attrNameLst>
                                      </p:cBhvr>
                                      <p:to>
                                        <p:strVal val="visible"/>
                                      </p:to>
                                    </p:set>
                                    <p:animEffect transition="in" filter="dissolve">
                                      <p:cBhvr>
                                        <p:cTn id="27" dur="500"/>
                                        <p:tgtEl>
                                          <p:spTgt spid="839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1">
                                            <p:txEl>
                                              <p:pRg st="4" end="4"/>
                                            </p:txEl>
                                          </p:spTgt>
                                        </p:tgtEl>
                                        <p:attrNameLst>
                                          <p:attrName>style.visibility</p:attrName>
                                        </p:attrNameLst>
                                      </p:cBhvr>
                                      <p:to>
                                        <p:strVal val="visible"/>
                                      </p:to>
                                    </p:set>
                                    <p:animEffect transition="in" filter="dissolve">
                                      <p:cBhvr>
                                        <p:cTn id="32" dur="500"/>
                                        <p:tgtEl>
                                          <p:spTgt spid="83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397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81000" y="0"/>
            <a:ext cx="8229600" cy="1143000"/>
          </a:xfrm>
        </p:spPr>
        <p:txBody>
          <a:bodyPr>
            <a:normAutofit/>
          </a:bodyPr>
          <a:lstStyle/>
          <a:p>
            <a:pPr eaLnBrk="1" hangingPunct="1">
              <a:defRPr/>
            </a:pPr>
            <a:r>
              <a:rPr lang="en-US" sz="3600" b="1" dirty="0" smtClean="0">
                <a:solidFill>
                  <a:schemeClr val="accent2"/>
                </a:solidFill>
              </a:rPr>
              <a:t>Section 33(5)</a:t>
            </a:r>
          </a:p>
        </p:txBody>
      </p:sp>
      <p:sp>
        <p:nvSpPr>
          <p:cNvPr id="84995" name="Rectangle 3"/>
          <p:cNvSpPr>
            <a:spLocks noGrp="1" noChangeArrowheads="1"/>
          </p:cNvSpPr>
          <p:nvPr>
            <p:ph type="body" idx="4294967295"/>
          </p:nvPr>
        </p:nvSpPr>
        <p:spPr>
          <a:xfrm>
            <a:off x="0" y="1295400"/>
            <a:ext cx="9144000" cy="5257800"/>
          </a:xfrm>
        </p:spPr>
        <p:txBody>
          <a:bodyPr/>
          <a:lstStyle/>
          <a:p>
            <a:pPr eaLnBrk="1" hangingPunct="1">
              <a:lnSpc>
                <a:spcPct val="135000"/>
              </a:lnSpc>
              <a:defRPr/>
            </a:pPr>
            <a:r>
              <a:rPr lang="en-US" b="1" dirty="0" smtClean="0">
                <a:solidFill>
                  <a:srgbClr val="FF0066"/>
                </a:solidFill>
              </a:rPr>
              <a:t>Of the gold coin &amp; gold bullion held as assets, not less than 17/20th shall be held in India, in the custody of the bank or its agencies</a:t>
            </a:r>
          </a:p>
          <a:p>
            <a:pPr eaLnBrk="1" hangingPunct="1">
              <a:lnSpc>
                <a:spcPct val="135000"/>
              </a:lnSpc>
              <a:defRPr/>
            </a:pPr>
            <a:endParaRPr lang="en-US" b="1" dirty="0" smtClean="0">
              <a:solidFill>
                <a:srgbClr val="FF0066"/>
              </a:solidFill>
            </a:endParaRPr>
          </a:p>
          <a:p>
            <a:pPr eaLnBrk="1" hangingPunct="1">
              <a:lnSpc>
                <a:spcPct val="135000"/>
              </a:lnSpc>
              <a:defRPr/>
            </a:pPr>
            <a:r>
              <a:rPr lang="en-US" b="1" dirty="0" smtClean="0">
                <a:solidFill>
                  <a:srgbClr val="0000FF"/>
                </a:solidFill>
              </a:rPr>
              <a:t>Provided that gold belonging to the bank  which is in any other</a:t>
            </a:r>
            <a:r>
              <a:rPr lang="en-US" b="1" dirty="0" smtClean="0">
                <a:solidFill>
                  <a:srgbClr val="0000FF"/>
                </a:solidFill>
                <a:latin typeface="Arial" charset="0"/>
              </a:rPr>
              <a:t> bank </a:t>
            </a:r>
            <a:r>
              <a:rPr lang="en-US" b="1" dirty="0" smtClean="0">
                <a:solidFill>
                  <a:srgbClr val="0000FF"/>
                </a:solidFill>
              </a:rPr>
              <a:t>or  any  / treasury mint or in transit be reckoned as part of the assets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dissolve">
                                      <p:cBhvr>
                                        <p:cTn id="7" dur="500"/>
                                        <p:tgtEl>
                                          <p:spTgt spid="849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dissolve">
                                      <p:cBhvr>
                                        <p:cTn id="12" dur="500"/>
                                        <p:tgtEl>
                                          <p:spTgt spid="849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dissolve">
                                      <p:cBhvr>
                                        <p:cTn id="17" dur="500"/>
                                        <p:tgtEl>
                                          <p:spTgt spid="84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838200" y="457200"/>
            <a:ext cx="6858000" cy="519113"/>
          </a:xfrm>
          <a:prstGeom prst="rect">
            <a:avLst/>
          </a:prstGeom>
          <a:noFill/>
          <a:ln w="9525">
            <a:noFill/>
            <a:miter lim="800000"/>
            <a:headEnd/>
            <a:tailEnd/>
          </a:ln>
          <a:effectLst/>
        </p:spPr>
        <p:txBody>
          <a:bodyPr>
            <a:spAutoFit/>
          </a:bodyPr>
          <a:lstStyle/>
          <a:p>
            <a:pPr>
              <a:spcBef>
                <a:spcPct val="50000"/>
              </a:spcBef>
              <a:defRPr/>
            </a:pPr>
            <a:r>
              <a:rPr lang="en-US" sz="2800" b="1" u="sng" dirty="0">
                <a:solidFill>
                  <a:srgbClr val="CC0000"/>
                </a:solidFill>
                <a:effectLst>
                  <a:outerShdw blurRad="38100" dist="38100" dir="2700000" algn="tl">
                    <a:srgbClr val="000000"/>
                  </a:outerShdw>
                </a:effectLst>
              </a:rPr>
              <a:t>FOREIGN SECURITIES </a:t>
            </a:r>
            <a:r>
              <a:rPr lang="en-US" sz="2800" b="1" u="sng" dirty="0" smtClean="0">
                <a:solidFill>
                  <a:srgbClr val="CC0000"/>
                </a:solidFill>
                <a:effectLst>
                  <a:outerShdw blurRad="38100" dist="38100" dir="2700000" algn="tl">
                    <a:srgbClr val="000000"/>
                  </a:outerShdw>
                </a:effectLst>
              </a:rPr>
              <a:t>:----- Sec. 33(6)</a:t>
            </a:r>
            <a:endParaRPr lang="en-US" sz="2800" b="1" u="sng" dirty="0">
              <a:solidFill>
                <a:srgbClr val="CC0000"/>
              </a:solidFill>
              <a:effectLst>
                <a:outerShdw blurRad="38100" dist="38100" dir="2700000" algn="tl">
                  <a:srgbClr val="000000"/>
                </a:outerShdw>
              </a:effectLst>
            </a:endParaRPr>
          </a:p>
        </p:txBody>
      </p:sp>
      <p:sp>
        <p:nvSpPr>
          <p:cNvPr id="27651" name="Text Box 3"/>
          <p:cNvSpPr txBox="1">
            <a:spLocks noChangeArrowheads="1"/>
          </p:cNvSpPr>
          <p:nvPr/>
        </p:nvSpPr>
        <p:spPr bwMode="auto">
          <a:xfrm>
            <a:off x="304800" y="1219200"/>
            <a:ext cx="8839200" cy="3831818"/>
          </a:xfrm>
          <a:prstGeom prst="rect">
            <a:avLst/>
          </a:prstGeom>
          <a:noFill/>
          <a:ln w="9525">
            <a:noFill/>
            <a:miter lim="800000"/>
            <a:headEnd/>
            <a:tailEnd/>
          </a:ln>
          <a:effectLst/>
        </p:spPr>
        <p:txBody>
          <a:bodyPr>
            <a:spAutoFit/>
          </a:bodyPr>
          <a:lstStyle/>
          <a:p>
            <a:pPr marL="457200" indent="-457200">
              <a:lnSpc>
                <a:spcPct val="170000"/>
              </a:lnSpc>
              <a:spcBef>
                <a:spcPct val="50000"/>
              </a:spcBef>
              <a:defRPr/>
            </a:pPr>
            <a:r>
              <a:rPr lang="en-US" b="1" u="sng" dirty="0">
                <a:solidFill>
                  <a:srgbClr val="FF0000"/>
                </a:solidFill>
                <a:effectLst>
                  <a:outerShdw blurRad="38100" dist="38100" dir="2700000" algn="tl">
                    <a:srgbClr val="000000"/>
                  </a:outerShdw>
                </a:effectLst>
              </a:rPr>
              <a:t>   FOREIGN SECURITIES CONSISTS OF :---</a:t>
            </a:r>
          </a:p>
          <a:p>
            <a:pPr marL="457200" indent="-457200">
              <a:lnSpc>
                <a:spcPct val="170000"/>
              </a:lnSpc>
              <a:spcBef>
                <a:spcPct val="50000"/>
              </a:spcBef>
              <a:buFont typeface="Wingdings" pitchFamily="2" charset="2"/>
              <a:buChar char="v"/>
              <a:defRPr/>
            </a:pPr>
            <a:r>
              <a:rPr lang="en-US" b="1" dirty="0">
                <a:solidFill>
                  <a:srgbClr val="000099"/>
                </a:solidFill>
                <a:effectLst>
                  <a:outerShdw blurRad="38100" dist="38100" dir="2700000" algn="tl">
                    <a:srgbClr val="000000"/>
                  </a:outerShdw>
                </a:effectLst>
              </a:rPr>
              <a:t>BALANCES WITH OVERSEAS CENTRAL BANKS</a:t>
            </a:r>
          </a:p>
          <a:p>
            <a:pPr marL="457200" indent="-457200">
              <a:lnSpc>
                <a:spcPct val="170000"/>
              </a:lnSpc>
              <a:spcBef>
                <a:spcPct val="50000"/>
              </a:spcBef>
              <a:buFont typeface="Wingdings" pitchFamily="2" charset="2"/>
              <a:buChar char="v"/>
              <a:defRPr/>
            </a:pPr>
            <a:r>
              <a:rPr lang="en-US" b="1" dirty="0">
                <a:solidFill>
                  <a:srgbClr val="333300"/>
                </a:solidFill>
                <a:effectLst>
                  <a:outerShdw blurRad="38100" dist="38100" dir="2700000" algn="tl">
                    <a:srgbClr val="000000"/>
                  </a:outerShdw>
                </a:effectLst>
              </a:rPr>
              <a:t>BALANCES WITH IMF, IBRD, IDA, IFC, </a:t>
            </a:r>
            <a:r>
              <a:rPr lang="en-US" b="1" dirty="0" smtClean="0">
                <a:solidFill>
                  <a:srgbClr val="333300"/>
                </a:solidFill>
                <a:effectLst>
                  <a:outerShdw blurRad="38100" dist="38100" dir="2700000" algn="tl">
                    <a:srgbClr val="000000"/>
                  </a:outerShdw>
                </a:effectLst>
              </a:rPr>
              <a:t>ADB, BIS, </a:t>
            </a:r>
            <a:r>
              <a:rPr lang="en-US" b="1" dirty="0">
                <a:solidFill>
                  <a:srgbClr val="333300"/>
                </a:solidFill>
                <a:effectLst>
                  <a:outerShdw blurRad="38100" dist="38100" dir="2700000" algn="tl">
                    <a:srgbClr val="000000"/>
                  </a:outerShdw>
                </a:effectLst>
              </a:rPr>
              <a:t>ETC.</a:t>
            </a:r>
          </a:p>
          <a:p>
            <a:pPr marL="457200" indent="-457200">
              <a:lnSpc>
                <a:spcPct val="170000"/>
              </a:lnSpc>
              <a:spcBef>
                <a:spcPct val="50000"/>
              </a:spcBef>
              <a:buFont typeface="Wingdings" pitchFamily="2" charset="2"/>
              <a:buChar char="v"/>
              <a:defRPr/>
            </a:pPr>
            <a:r>
              <a:rPr lang="en-US" b="1" dirty="0">
                <a:solidFill>
                  <a:srgbClr val="CC3300"/>
                </a:solidFill>
                <a:effectLst>
                  <a:outerShdw blurRad="38100" dist="38100" dir="2700000" algn="tl">
                    <a:srgbClr val="000000"/>
                  </a:outerShdw>
                </a:effectLst>
              </a:rPr>
              <a:t>SECURITIES ISSUED BY IMF, IBRD, IDA, IFC, </a:t>
            </a:r>
            <a:r>
              <a:rPr lang="en-US" b="1" dirty="0" smtClean="0">
                <a:solidFill>
                  <a:srgbClr val="CC3300"/>
                </a:solidFill>
                <a:effectLst>
                  <a:outerShdw blurRad="38100" dist="38100" dir="2700000" algn="tl">
                    <a:srgbClr val="000000"/>
                  </a:outerShdw>
                </a:effectLst>
              </a:rPr>
              <a:t>ADB, BIS </a:t>
            </a:r>
            <a:r>
              <a:rPr lang="en-US" b="1" dirty="0">
                <a:solidFill>
                  <a:srgbClr val="CC3300"/>
                </a:solidFill>
                <a:effectLst>
                  <a:outerShdw blurRad="38100" dist="38100" dir="2700000" algn="tl">
                    <a:srgbClr val="000000"/>
                  </a:outerShdw>
                </a:effectLst>
              </a:rPr>
              <a:t>ETC.</a:t>
            </a:r>
          </a:p>
          <a:p>
            <a:pPr marL="457200" indent="-457200">
              <a:lnSpc>
                <a:spcPct val="170000"/>
              </a:lnSpc>
              <a:spcBef>
                <a:spcPct val="50000"/>
              </a:spcBef>
              <a:buFont typeface="Wingdings" pitchFamily="2" charset="2"/>
              <a:buChar char="v"/>
              <a:defRPr/>
            </a:pPr>
            <a:r>
              <a:rPr lang="en-US" b="1" dirty="0">
                <a:solidFill>
                  <a:srgbClr val="006600"/>
                </a:solidFill>
                <a:effectLst>
                  <a:outerShdw blurRad="38100" dist="38100" dir="2700000" algn="tl">
                    <a:srgbClr val="000000"/>
                  </a:outerShdw>
                </a:effectLst>
              </a:rPr>
              <a:t>FOREIGN GOVT. SECURITIES MATURING WITHIN 10 YEARS.</a:t>
            </a:r>
          </a:p>
          <a:p>
            <a:pPr marL="457200" indent="-457200">
              <a:spcBef>
                <a:spcPct val="50000"/>
              </a:spcBef>
              <a:buFont typeface="Wingdings" pitchFamily="2" charset="2"/>
              <a:buNone/>
              <a:defRPr/>
            </a:pPr>
            <a:r>
              <a:rPr lang="en-US" b="1" dirty="0">
                <a:solidFill>
                  <a:srgbClr val="0000CC"/>
                </a:solidFill>
                <a:effectLst>
                  <a:outerShdw blurRad="38100" dist="38100" dir="2700000" algn="tl">
                    <a:srgbClr val="000000"/>
                  </a:outerShdw>
                </a:effectLst>
              </a:rPr>
              <a:t>                                                                                </a:t>
            </a:r>
            <a:r>
              <a:rPr lang="en-US" b="1" dirty="0">
                <a:solidFill>
                  <a:srgbClr val="FF0000"/>
                </a:solidFill>
                <a:effectLst>
                  <a:outerShdw blurRad="38100" dist="38100" dir="2700000" algn="tl">
                    <a:srgbClr val="000000"/>
                  </a:outerShdw>
                </a:effectLst>
              </a:rPr>
              <a:t>CONTD……….</a:t>
            </a:r>
          </a:p>
          <a:p>
            <a:pPr marL="457200" indent="-457200">
              <a:spcBef>
                <a:spcPct val="50000"/>
              </a:spcBef>
              <a:defRPr/>
            </a:pPr>
            <a:endParaRPr lang="en-US" b="1" u="sng" dirty="0">
              <a:solidFill>
                <a:srgbClr val="0000CC"/>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500" fill="hold"/>
                                        <p:tgtEl>
                                          <p:spTgt spid="2765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7651">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838200" y="381000"/>
            <a:ext cx="7010400" cy="519113"/>
          </a:xfrm>
          <a:prstGeom prst="rect">
            <a:avLst/>
          </a:prstGeom>
          <a:noFill/>
          <a:ln w="9525">
            <a:noFill/>
            <a:miter lim="800000"/>
            <a:headEnd/>
            <a:tailEnd/>
          </a:ln>
          <a:effectLst/>
        </p:spPr>
        <p:txBody>
          <a:bodyPr>
            <a:spAutoFit/>
          </a:bodyPr>
          <a:lstStyle/>
          <a:p>
            <a:pPr>
              <a:spcBef>
                <a:spcPct val="50000"/>
              </a:spcBef>
              <a:defRPr/>
            </a:pPr>
            <a:r>
              <a:rPr lang="en-US" sz="2800" b="1" u="sng">
                <a:solidFill>
                  <a:srgbClr val="FF0000"/>
                </a:solidFill>
                <a:effectLst>
                  <a:outerShdw blurRad="38100" dist="38100" dir="2700000" algn="tl">
                    <a:srgbClr val="000000"/>
                  </a:outerShdw>
                </a:effectLst>
              </a:rPr>
              <a:t>FOREIGN SECURITIES ---- VALUATION</a:t>
            </a:r>
          </a:p>
        </p:txBody>
      </p:sp>
      <p:sp>
        <p:nvSpPr>
          <p:cNvPr id="28675" name="Text Box 3"/>
          <p:cNvSpPr txBox="1">
            <a:spLocks noChangeArrowheads="1"/>
          </p:cNvSpPr>
          <p:nvPr/>
        </p:nvSpPr>
        <p:spPr bwMode="auto">
          <a:xfrm>
            <a:off x="457200" y="1143000"/>
            <a:ext cx="8686800" cy="3808413"/>
          </a:xfrm>
          <a:prstGeom prst="rect">
            <a:avLst/>
          </a:prstGeom>
          <a:noFill/>
          <a:ln w="9525">
            <a:noFill/>
            <a:miter lim="800000"/>
            <a:headEnd/>
            <a:tailEnd/>
          </a:ln>
          <a:effectLst/>
        </p:spPr>
        <p:txBody>
          <a:bodyPr>
            <a:spAutoFit/>
          </a:bodyPr>
          <a:lstStyle/>
          <a:p>
            <a:pPr marL="457200" indent="-457200">
              <a:lnSpc>
                <a:spcPct val="180000"/>
              </a:lnSpc>
              <a:spcBef>
                <a:spcPct val="50000"/>
              </a:spcBef>
              <a:defRPr/>
            </a:pPr>
            <a:r>
              <a:rPr lang="en-US" sz="2800" b="1" i="1" u="sng">
                <a:solidFill>
                  <a:srgbClr val="FF3399"/>
                </a:solidFill>
                <a:effectLst>
                  <a:outerShdw blurRad="38100" dist="38100" dir="2700000" algn="tl">
                    <a:srgbClr val="000000"/>
                  </a:outerShdw>
                </a:effectLst>
              </a:rPr>
              <a:t>FOREIGN SECURITIES:----</a:t>
            </a:r>
          </a:p>
          <a:p>
            <a:pPr marL="457200" indent="-457200">
              <a:lnSpc>
                <a:spcPct val="180000"/>
              </a:lnSpc>
              <a:spcBef>
                <a:spcPct val="50000"/>
              </a:spcBef>
              <a:buFontTx/>
              <a:buAutoNum type="arabicPeriod"/>
              <a:defRPr/>
            </a:pPr>
            <a:r>
              <a:rPr lang="en-US" sz="2800" b="1">
                <a:solidFill>
                  <a:srgbClr val="FF3399"/>
                </a:solidFill>
                <a:effectLst>
                  <a:outerShdw blurRad="38100" dist="38100" dir="2700000" algn="tl">
                    <a:srgbClr val="000000"/>
                  </a:outerShdw>
                </a:effectLst>
              </a:rPr>
              <a:t>    </a:t>
            </a:r>
            <a:r>
              <a:rPr lang="en-US" sz="2800" b="1">
                <a:solidFill>
                  <a:srgbClr val="0000CC"/>
                </a:solidFill>
                <a:effectLst>
                  <a:outerShdw blurRad="38100" dist="38100" dir="2700000" algn="tl">
                    <a:srgbClr val="000000"/>
                  </a:outerShdw>
                </a:effectLst>
              </a:rPr>
              <a:t>AT MARKET PRICE</a:t>
            </a:r>
          </a:p>
          <a:p>
            <a:pPr marL="457200" indent="-457200">
              <a:lnSpc>
                <a:spcPct val="180000"/>
              </a:lnSpc>
              <a:spcBef>
                <a:spcPct val="50000"/>
              </a:spcBef>
              <a:buFontTx/>
              <a:buAutoNum type="arabicPeriod"/>
              <a:defRPr/>
            </a:pPr>
            <a:r>
              <a:rPr lang="en-US" sz="2800" b="1">
                <a:solidFill>
                  <a:srgbClr val="FF3399"/>
                </a:solidFill>
                <a:effectLst>
                  <a:outerShdw blurRad="38100" dist="38100" dir="2700000" algn="tl">
                    <a:srgbClr val="000000"/>
                  </a:outerShdw>
                </a:effectLst>
              </a:rPr>
              <a:t>    </a:t>
            </a:r>
            <a:r>
              <a:rPr lang="en-US" sz="2800" b="1">
                <a:solidFill>
                  <a:srgbClr val="990000"/>
                </a:solidFill>
                <a:effectLst>
                  <a:outerShdw blurRad="38100" dist="38100" dir="2700000" algn="tl">
                    <a:srgbClr val="000000"/>
                  </a:outerShdw>
                </a:effectLst>
              </a:rPr>
              <a:t>APPERICIATION IGNORED</a:t>
            </a:r>
          </a:p>
          <a:p>
            <a:pPr marL="457200" indent="-457200">
              <a:lnSpc>
                <a:spcPct val="180000"/>
              </a:lnSpc>
              <a:spcBef>
                <a:spcPct val="50000"/>
              </a:spcBef>
              <a:buFontTx/>
              <a:buAutoNum type="arabicPeriod"/>
              <a:defRPr/>
            </a:pPr>
            <a:r>
              <a:rPr lang="en-US" sz="2800" b="1">
                <a:solidFill>
                  <a:srgbClr val="FF3399"/>
                </a:solidFill>
                <a:effectLst>
                  <a:outerShdw blurRad="38100" dist="38100" dir="2700000" algn="tl">
                    <a:srgbClr val="000000"/>
                  </a:outerShdw>
                </a:effectLst>
              </a:rPr>
              <a:t>    </a:t>
            </a:r>
            <a:r>
              <a:rPr lang="en-US" sz="2800" b="1">
                <a:solidFill>
                  <a:srgbClr val="FF0000"/>
                </a:solidFill>
                <a:effectLst>
                  <a:outerShdw blurRad="38100" dist="38100" dir="2700000" algn="tl">
                    <a:srgbClr val="000000"/>
                  </a:outerShdw>
                </a:effectLst>
              </a:rPr>
              <a:t>DEPRECIATION PROVIDED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blinds(horizontal)">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blinds(horizontal)">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blinds(horizontal)">
                                      <p:cBhvr>
                                        <p:cTn id="22"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71480"/>
            <a:ext cx="8229600" cy="5554683"/>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 is Management?</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Planning</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Organising</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Controlling</a:t>
            </a:r>
          </a:p>
          <a:p>
            <a:pPr algn="ctr"/>
            <a:endParaRPr lang="en-GB"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linds(horizontal)">
                                      <p:cBhvr>
                                        <p:cTn id="1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04800" y="381000"/>
            <a:ext cx="8839200" cy="4456605"/>
          </a:xfrm>
          <a:prstGeom prst="rect">
            <a:avLst/>
          </a:prstGeom>
          <a:noFill/>
          <a:ln w="9525">
            <a:noFill/>
            <a:miter lim="800000"/>
            <a:headEnd/>
            <a:tailEnd/>
          </a:ln>
          <a:effectLst/>
        </p:spPr>
        <p:txBody>
          <a:bodyPr>
            <a:spAutoFit/>
          </a:bodyPr>
          <a:lstStyle/>
          <a:p>
            <a:pPr>
              <a:spcBef>
                <a:spcPct val="50000"/>
              </a:spcBef>
              <a:defRPr/>
            </a:pPr>
            <a:r>
              <a:rPr lang="en-US" sz="2800" b="1" u="sng" dirty="0">
                <a:solidFill>
                  <a:srgbClr val="FF0000"/>
                </a:solidFill>
                <a:effectLst>
                  <a:outerShdw blurRad="38100" dist="38100" dir="2700000" algn="tl">
                    <a:srgbClr val="000000"/>
                  </a:outerShdw>
                </a:effectLst>
              </a:rPr>
              <a:t>RUPEE COIN :----</a:t>
            </a:r>
          </a:p>
          <a:p>
            <a:pPr>
              <a:spcBef>
                <a:spcPct val="50000"/>
              </a:spcBef>
              <a:defRPr/>
            </a:pPr>
            <a:endParaRPr lang="en-US" b="1" u="sng" dirty="0">
              <a:solidFill>
                <a:srgbClr val="FF0000"/>
              </a:solidFill>
              <a:effectLst>
                <a:outerShdw blurRad="38100" dist="38100" dir="2700000" algn="tl">
                  <a:srgbClr val="000000"/>
                </a:outerShdw>
              </a:effectLst>
            </a:endParaRPr>
          </a:p>
          <a:p>
            <a:pPr>
              <a:spcBef>
                <a:spcPct val="50000"/>
              </a:spcBef>
              <a:defRPr/>
            </a:pPr>
            <a:r>
              <a:rPr lang="en-US" b="1" i="1" u="sng" dirty="0">
                <a:solidFill>
                  <a:srgbClr val="0000CC"/>
                </a:solidFill>
                <a:effectLst>
                  <a:outerShdw blurRad="38100" dist="38100" dir="2700000" algn="tl">
                    <a:srgbClr val="000000"/>
                  </a:outerShdw>
                </a:effectLst>
              </a:rPr>
              <a:t>RUPEE COIN CONSISTS OF :---</a:t>
            </a:r>
          </a:p>
          <a:p>
            <a:pPr>
              <a:spcBef>
                <a:spcPct val="50000"/>
              </a:spcBef>
              <a:buFontTx/>
              <a:buBlip>
                <a:blip r:embed="rId3"/>
              </a:buBlip>
              <a:defRPr/>
            </a:pPr>
            <a:r>
              <a:rPr lang="en-US" b="1" dirty="0">
                <a:solidFill>
                  <a:srgbClr val="FF0000"/>
                </a:solidFill>
                <a:effectLst>
                  <a:outerShdw blurRad="38100" dist="38100" dir="2700000" algn="tl">
                    <a:srgbClr val="000000"/>
                  </a:outerShdw>
                </a:effectLst>
              </a:rPr>
              <a:t>       </a:t>
            </a:r>
            <a:r>
              <a:rPr lang="en-US" b="1" dirty="0">
                <a:solidFill>
                  <a:srgbClr val="990000"/>
                </a:solidFill>
                <a:effectLst>
                  <a:outerShdw blurRad="38100" dist="38100" dir="2700000" algn="tl">
                    <a:srgbClr val="000000"/>
                  </a:outerShdw>
                </a:effectLst>
              </a:rPr>
              <a:t>ONE RUPEE NOTES</a:t>
            </a:r>
          </a:p>
          <a:p>
            <a:pPr>
              <a:spcBef>
                <a:spcPct val="50000"/>
              </a:spcBef>
              <a:buFontTx/>
              <a:buBlip>
                <a:blip r:embed="rId3"/>
              </a:buBlip>
              <a:defRPr/>
            </a:pPr>
            <a:r>
              <a:rPr lang="en-US" b="1" dirty="0">
                <a:solidFill>
                  <a:srgbClr val="FF0000"/>
                </a:solidFill>
                <a:effectLst>
                  <a:outerShdw blurRad="38100" dist="38100" dir="2700000" algn="tl">
                    <a:srgbClr val="000000"/>
                  </a:outerShdw>
                </a:effectLst>
              </a:rPr>
              <a:t>       RUPEE COINS –1, 2, 5, 10</a:t>
            </a:r>
          </a:p>
          <a:p>
            <a:pPr>
              <a:spcBef>
                <a:spcPct val="50000"/>
              </a:spcBef>
              <a:buFontTx/>
              <a:buBlip>
                <a:blip r:embed="rId3"/>
              </a:buBlip>
              <a:defRPr/>
            </a:pPr>
            <a:r>
              <a:rPr lang="en-US" b="1" dirty="0">
                <a:solidFill>
                  <a:srgbClr val="0000CC"/>
                </a:solidFill>
                <a:effectLst>
                  <a:outerShdw blurRad="38100" dist="38100" dir="2700000" algn="tl">
                    <a:srgbClr val="000000"/>
                  </a:outerShdw>
                </a:effectLst>
              </a:rPr>
              <a:t>       SPECIAL ISSUE OF COINS IN HIGHER 	</a:t>
            </a:r>
          </a:p>
          <a:p>
            <a:pPr>
              <a:spcBef>
                <a:spcPct val="50000"/>
              </a:spcBef>
              <a:defRPr/>
            </a:pPr>
            <a:r>
              <a:rPr lang="en-US" b="1" dirty="0">
                <a:solidFill>
                  <a:srgbClr val="0000CC"/>
                </a:solidFill>
                <a:effectLst>
                  <a:outerShdw blurRad="38100" dist="38100" dir="2700000" algn="tl">
                    <a:srgbClr val="000000"/>
                  </a:outerShdw>
                </a:effectLst>
              </a:rPr>
              <a:t>	DENOMINATIONS</a:t>
            </a:r>
          </a:p>
          <a:p>
            <a:pPr>
              <a:spcBef>
                <a:spcPct val="50000"/>
              </a:spcBef>
              <a:defRPr/>
            </a:pPr>
            <a:endParaRPr lang="en-US" b="1" dirty="0">
              <a:solidFill>
                <a:srgbClr val="FF0000"/>
              </a:solidFill>
              <a:effectLst>
                <a:outerShdw blurRad="38100" dist="38100" dir="2700000" algn="tl">
                  <a:srgbClr val="000000"/>
                </a:outerShdw>
              </a:effectLst>
            </a:endParaRPr>
          </a:p>
          <a:p>
            <a:pPr>
              <a:lnSpc>
                <a:spcPct val="160000"/>
              </a:lnSpc>
              <a:spcBef>
                <a:spcPct val="50000"/>
              </a:spcBef>
              <a:buFontTx/>
              <a:buBlip>
                <a:blip r:embed="rId3"/>
              </a:buBlip>
              <a:defRPr/>
            </a:pPr>
            <a:r>
              <a:rPr lang="en-US" b="1" dirty="0">
                <a:solidFill>
                  <a:srgbClr val="FF0000"/>
                </a:solidFill>
                <a:effectLst>
                  <a:outerShdw blurRad="38100" dist="38100" dir="2700000" algn="tl">
                    <a:srgbClr val="000000"/>
                  </a:outerShdw>
                </a:effectLst>
              </a:rPr>
              <a:t>        </a:t>
            </a:r>
            <a:r>
              <a:rPr lang="en-US" b="1" dirty="0">
                <a:solidFill>
                  <a:srgbClr val="CC0000"/>
                </a:solidFill>
                <a:effectLst>
                  <a:outerShdw blurRad="38100" dist="38100" dir="2700000" algn="tl">
                    <a:srgbClr val="000000"/>
                  </a:outerShdw>
                </a:effectLst>
              </a:rPr>
              <a:t>NOTE:---- SMALL COINS ( 50 PAISE &amp; </a:t>
            </a:r>
            <a:r>
              <a:rPr lang="en-US" b="1" dirty="0" smtClean="0">
                <a:solidFill>
                  <a:srgbClr val="CC0000"/>
                </a:solidFill>
                <a:effectLst>
                  <a:outerShdw blurRad="38100" dist="38100" dir="2700000" algn="tl">
                    <a:srgbClr val="000000"/>
                  </a:outerShdw>
                </a:effectLst>
              </a:rPr>
              <a:t>BELOW) ARE </a:t>
            </a:r>
            <a:r>
              <a:rPr lang="en-US" b="1" dirty="0">
                <a:solidFill>
                  <a:srgbClr val="CC0000"/>
                </a:solidFill>
                <a:effectLst>
                  <a:outerShdw blurRad="38100" dist="38100" dir="2700000" algn="tl">
                    <a:srgbClr val="000000"/>
                  </a:outerShdw>
                </a:effectLst>
              </a:rPr>
              <a:t>NOT RUPEE COIN &amp; HENCE NOT ASSET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500" fill="hold"/>
                                        <p:tgtEl>
                                          <p:spTgt spid="1433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3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8">
                                            <p:txEl>
                                              <p:pRg st="2" end="2"/>
                                            </p:txEl>
                                          </p:spTgt>
                                        </p:tgtEl>
                                        <p:attrNameLst>
                                          <p:attrName>style.visibility</p:attrName>
                                        </p:attrNameLst>
                                      </p:cBhvr>
                                      <p:to>
                                        <p:strVal val="visible"/>
                                      </p:to>
                                    </p:set>
                                    <p:anim calcmode="lin" valueType="num">
                                      <p:cBhvr additive="base">
                                        <p:cTn id="13" dur="500" fill="hold"/>
                                        <p:tgtEl>
                                          <p:spTgt spid="14338">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33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500" fill="hold"/>
                                        <p:tgtEl>
                                          <p:spTgt spid="14338">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33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338">
                                            <p:txEl>
                                              <p:pRg st="4" end="4"/>
                                            </p:txEl>
                                          </p:spTgt>
                                        </p:tgtEl>
                                        <p:attrNameLst>
                                          <p:attrName>style.visibility</p:attrName>
                                        </p:attrNameLst>
                                      </p:cBhvr>
                                      <p:to>
                                        <p:strVal val="visible"/>
                                      </p:to>
                                    </p:set>
                                    <p:anim calcmode="lin" valueType="num">
                                      <p:cBhvr additive="base">
                                        <p:cTn id="25" dur="500" fill="hold"/>
                                        <p:tgtEl>
                                          <p:spTgt spid="14338">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33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4338">
                                            <p:txEl>
                                              <p:pRg st="5" end="5"/>
                                            </p:txEl>
                                          </p:spTgt>
                                        </p:tgtEl>
                                        <p:attrNameLst>
                                          <p:attrName>style.visibility</p:attrName>
                                        </p:attrNameLst>
                                      </p:cBhvr>
                                      <p:to>
                                        <p:strVal val="visible"/>
                                      </p:to>
                                    </p:set>
                                    <p:anim calcmode="lin" valueType="num">
                                      <p:cBhvr additive="base">
                                        <p:cTn id="31" dur="500" fill="hold"/>
                                        <p:tgtEl>
                                          <p:spTgt spid="14338">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33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338">
                                            <p:txEl>
                                              <p:pRg st="6" end="6"/>
                                            </p:txEl>
                                          </p:spTgt>
                                        </p:tgtEl>
                                        <p:attrNameLst>
                                          <p:attrName>style.visibility</p:attrName>
                                        </p:attrNameLst>
                                      </p:cBhvr>
                                      <p:to>
                                        <p:strVal val="visible"/>
                                      </p:to>
                                    </p:set>
                                    <p:anim calcmode="lin" valueType="num">
                                      <p:cBhvr additive="base">
                                        <p:cTn id="37" dur="500" fill="hold"/>
                                        <p:tgtEl>
                                          <p:spTgt spid="14338">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433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338">
                                            <p:txEl>
                                              <p:pRg st="8" end="8"/>
                                            </p:txEl>
                                          </p:spTgt>
                                        </p:tgtEl>
                                        <p:attrNameLst>
                                          <p:attrName>style.visibility</p:attrName>
                                        </p:attrNameLst>
                                      </p:cBhvr>
                                      <p:to>
                                        <p:strVal val="visible"/>
                                      </p:to>
                                    </p:set>
                                    <p:anim calcmode="lin" valueType="num">
                                      <p:cBhvr additive="base">
                                        <p:cTn id="43" dur="500" fill="hold"/>
                                        <p:tgtEl>
                                          <p:spTgt spid="14338">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4338">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533400" y="228600"/>
            <a:ext cx="7696200" cy="519113"/>
          </a:xfrm>
          <a:prstGeom prst="rect">
            <a:avLst/>
          </a:prstGeom>
          <a:noFill/>
          <a:ln w="9525">
            <a:noFill/>
            <a:miter lim="800000"/>
            <a:headEnd/>
            <a:tailEnd/>
          </a:ln>
          <a:effectLst/>
        </p:spPr>
        <p:txBody>
          <a:bodyPr>
            <a:spAutoFit/>
          </a:bodyPr>
          <a:lstStyle/>
          <a:p>
            <a:pPr>
              <a:spcBef>
                <a:spcPct val="50000"/>
              </a:spcBef>
              <a:defRPr/>
            </a:pPr>
            <a:r>
              <a:rPr lang="en-US" sz="2800" b="1" u="sng">
                <a:solidFill>
                  <a:srgbClr val="FF0000"/>
                </a:solidFill>
                <a:effectLst>
                  <a:outerShdw blurRad="38100" dist="38100" dir="2700000" algn="tl">
                    <a:srgbClr val="000000"/>
                  </a:outerShdw>
                </a:effectLst>
              </a:rPr>
              <a:t>RUPEE SECURITIES</a:t>
            </a:r>
          </a:p>
        </p:txBody>
      </p:sp>
      <p:sp>
        <p:nvSpPr>
          <p:cNvPr id="15363" name="Text Box 3"/>
          <p:cNvSpPr txBox="1">
            <a:spLocks noChangeArrowheads="1"/>
          </p:cNvSpPr>
          <p:nvPr/>
        </p:nvSpPr>
        <p:spPr bwMode="auto">
          <a:xfrm>
            <a:off x="457200" y="1295400"/>
            <a:ext cx="8686800" cy="5816600"/>
          </a:xfrm>
          <a:prstGeom prst="rect">
            <a:avLst/>
          </a:prstGeom>
          <a:noFill/>
          <a:ln w="9525">
            <a:noFill/>
            <a:miter lim="800000"/>
            <a:headEnd/>
            <a:tailEnd/>
          </a:ln>
          <a:effectLst/>
        </p:spPr>
        <p:txBody>
          <a:bodyPr>
            <a:spAutoFit/>
          </a:bodyPr>
          <a:lstStyle/>
          <a:p>
            <a:pPr>
              <a:lnSpc>
                <a:spcPct val="150000"/>
              </a:lnSpc>
              <a:spcBef>
                <a:spcPct val="50000"/>
              </a:spcBef>
              <a:defRPr/>
            </a:pPr>
            <a:r>
              <a:rPr lang="en-US" sz="2800" b="1" i="1" u="sng" dirty="0">
                <a:solidFill>
                  <a:srgbClr val="CC3300"/>
                </a:solidFill>
                <a:effectLst>
                  <a:outerShdw blurRad="38100" dist="38100" dir="2700000" algn="tl">
                    <a:srgbClr val="000000"/>
                  </a:outerShdw>
                </a:effectLst>
              </a:rPr>
              <a:t>RUPEE SECURITIES CONSISTS OF :-----</a:t>
            </a:r>
          </a:p>
          <a:p>
            <a:pPr>
              <a:lnSpc>
                <a:spcPct val="150000"/>
              </a:lnSpc>
              <a:spcBef>
                <a:spcPct val="50000"/>
              </a:spcBef>
              <a:buFont typeface="Wingdings" pitchFamily="2" charset="2"/>
              <a:buChar char="q"/>
              <a:defRPr/>
            </a:pPr>
            <a:r>
              <a:rPr lang="en-US" sz="2800" b="1" dirty="0">
                <a:solidFill>
                  <a:srgbClr val="0000CC"/>
                </a:solidFill>
                <a:effectLst>
                  <a:outerShdw blurRad="38100" dist="38100" dir="2700000" algn="tl">
                    <a:srgbClr val="000000"/>
                  </a:outerShdw>
                </a:effectLst>
              </a:rPr>
              <a:t>    GOVT. SECURITIES OF ANY MATURITY</a:t>
            </a:r>
          </a:p>
          <a:p>
            <a:pPr algn="just">
              <a:lnSpc>
                <a:spcPct val="150000"/>
              </a:lnSpc>
              <a:spcBef>
                <a:spcPct val="50000"/>
              </a:spcBef>
              <a:buFont typeface="Wingdings" pitchFamily="2" charset="2"/>
              <a:buChar char="q"/>
              <a:defRPr/>
            </a:pPr>
            <a:r>
              <a:rPr lang="en-US" sz="2800" b="1" dirty="0">
                <a:solidFill>
                  <a:srgbClr val="0000CC"/>
                </a:solidFill>
                <a:effectLst>
                  <a:outerShdw blurRad="38100" dist="38100" dir="2700000" algn="tl">
                    <a:srgbClr val="000000"/>
                  </a:outerShdw>
                </a:effectLst>
              </a:rPr>
              <a:t>    </a:t>
            </a:r>
            <a:r>
              <a:rPr lang="en-US" sz="2800" b="1" dirty="0">
                <a:solidFill>
                  <a:srgbClr val="CC0000"/>
                </a:solidFill>
                <a:effectLst>
                  <a:outerShdw blurRad="38100" dist="38100" dir="2700000" algn="tl">
                    <a:srgbClr val="000000"/>
                  </a:outerShdw>
                </a:effectLst>
              </a:rPr>
              <a:t>SPECIAL SECURITIES </a:t>
            </a:r>
            <a:r>
              <a:rPr lang="en-US" sz="2800" dirty="0"/>
              <a:t>(oil bonds, Food Corporation of India bonds, </a:t>
            </a:r>
            <a:r>
              <a:rPr lang="en-US" sz="2800" dirty="0" err="1"/>
              <a:t>fertiliser</a:t>
            </a:r>
            <a:r>
              <a:rPr lang="en-US" sz="2800" dirty="0"/>
              <a:t> bonds, power bonds, etc ) </a:t>
            </a:r>
            <a:r>
              <a:rPr lang="en-US" sz="2800" b="1" dirty="0">
                <a:solidFill>
                  <a:srgbClr val="CC0000"/>
                </a:solidFill>
                <a:effectLst>
                  <a:outerShdw blurRad="38100" dist="38100" dir="2700000" algn="tl">
                    <a:srgbClr val="000000"/>
                  </a:outerShdw>
                </a:effectLst>
              </a:rPr>
              <a:t>&amp; TREASURY BILLS</a:t>
            </a:r>
          </a:p>
          <a:p>
            <a:pPr>
              <a:lnSpc>
                <a:spcPct val="150000"/>
              </a:lnSpc>
              <a:spcBef>
                <a:spcPct val="50000"/>
              </a:spcBef>
              <a:buFont typeface="Wingdings" pitchFamily="2" charset="2"/>
              <a:buChar char="q"/>
              <a:defRPr/>
            </a:pPr>
            <a:r>
              <a:rPr lang="en-US" sz="2800" b="1" dirty="0">
                <a:solidFill>
                  <a:srgbClr val="0000CC"/>
                </a:solidFill>
                <a:effectLst>
                  <a:outerShdw blurRad="38100" dist="38100" dir="2700000" algn="tl">
                    <a:srgbClr val="000000"/>
                  </a:outerShdw>
                </a:effectLst>
              </a:rPr>
              <a:t>     </a:t>
            </a:r>
            <a:r>
              <a:rPr lang="en-US" sz="2800" b="1" dirty="0">
                <a:solidFill>
                  <a:srgbClr val="006600"/>
                </a:solidFill>
                <a:effectLst>
                  <a:outerShdw blurRad="38100" dist="38100" dir="2700000" algn="tl">
                    <a:srgbClr val="000000"/>
                  </a:outerShdw>
                </a:effectLst>
              </a:rPr>
              <a:t>PRIOR TO 1997 – AD HOC TREASURY BILLS</a:t>
            </a:r>
          </a:p>
          <a:p>
            <a:pPr>
              <a:spcBef>
                <a:spcPct val="50000"/>
              </a:spcBef>
              <a:buFont typeface="Wingdings" pitchFamily="2" charset="2"/>
              <a:buNone/>
              <a:defRPr/>
            </a:pPr>
            <a:endParaRPr lang="en-US" sz="2800" b="1" dirty="0">
              <a:solidFill>
                <a:srgbClr val="0000CC"/>
              </a:solidFill>
              <a:effectLst>
                <a:outerShdw blurRad="38100" dist="38100" dir="2700000" algn="tl">
                  <a:srgbClr val="000000"/>
                </a:outerShdw>
              </a:effectLst>
            </a:endParaRPr>
          </a:p>
          <a:p>
            <a:pPr algn="r">
              <a:spcBef>
                <a:spcPct val="50000"/>
              </a:spcBef>
              <a:buFont typeface="Wingdings" pitchFamily="2" charset="2"/>
              <a:buNone/>
              <a:defRPr/>
            </a:pPr>
            <a:r>
              <a:rPr lang="en-US" b="1" dirty="0">
                <a:solidFill>
                  <a:srgbClr val="0000CC"/>
                </a:solidFill>
              </a:rPr>
              <a:t>            	</a:t>
            </a:r>
            <a:endParaRPr lang="en-US" b="1" u="sng" dirty="0">
              <a:solidFill>
                <a:srgbClr val="FF0000"/>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 calcmode="lin" valueType="num">
                                      <p:cBhvr additive="base">
                                        <p:cTn id="31"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3400" y="228600"/>
            <a:ext cx="7696200" cy="519113"/>
          </a:xfrm>
          <a:prstGeom prst="rect">
            <a:avLst/>
          </a:prstGeom>
          <a:noFill/>
          <a:ln w="9525">
            <a:noFill/>
            <a:miter lim="800000"/>
            <a:headEnd/>
            <a:tailEnd/>
          </a:ln>
          <a:effectLst/>
        </p:spPr>
        <p:txBody>
          <a:bodyPr>
            <a:spAutoFit/>
          </a:bodyPr>
          <a:lstStyle/>
          <a:p>
            <a:pPr>
              <a:spcBef>
                <a:spcPct val="50000"/>
              </a:spcBef>
              <a:defRPr/>
            </a:pPr>
            <a:r>
              <a:rPr lang="en-US" sz="2800" b="1" u="sng">
                <a:solidFill>
                  <a:srgbClr val="FF0000"/>
                </a:solidFill>
                <a:effectLst>
                  <a:outerShdw blurRad="38100" dist="38100" dir="2700000" algn="tl">
                    <a:srgbClr val="000000"/>
                  </a:outerShdw>
                </a:effectLst>
              </a:rPr>
              <a:t>RUPEE SECURITIES</a:t>
            </a:r>
          </a:p>
        </p:txBody>
      </p:sp>
      <p:sp>
        <p:nvSpPr>
          <p:cNvPr id="29699" name="Text Box 3"/>
          <p:cNvSpPr txBox="1">
            <a:spLocks noChangeArrowheads="1"/>
          </p:cNvSpPr>
          <p:nvPr/>
        </p:nvSpPr>
        <p:spPr bwMode="auto">
          <a:xfrm>
            <a:off x="381000" y="990600"/>
            <a:ext cx="8763000" cy="4900613"/>
          </a:xfrm>
          <a:prstGeom prst="rect">
            <a:avLst/>
          </a:prstGeom>
          <a:noFill/>
          <a:ln w="9525">
            <a:noFill/>
            <a:miter lim="800000"/>
            <a:headEnd/>
            <a:tailEnd/>
          </a:ln>
          <a:effectLst/>
        </p:spPr>
        <p:txBody>
          <a:bodyPr>
            <a:spAutoFit/>
          </a:bodyPr>
          <a:lstStyle/>
          <a:p>
            <a:pPr>
              <a:spcBef>
                <a:spcPct val="50000"/>
              </a:spcBef>
              <a:buFont typeface="Wingdings" pitchFamily="2" charset="2"/>
              <a:buNone/>
              <a:defRPr/>
            </a:pPr>
            <a:r>
              <a:rPr lang="en-US" b="1">
                <a:solidFill>
                  <a:srgbClr val="0000CC"/>
                </a:solidFill>
              </a:rPr>
              <a:t>            	 </a:t>
            </a:r>
            <a:r>
              <a:rPr lang="en-US" sz="2800" b="1" u="sng">
                <a:solidFill>
                  <a:srgbClr val="0000CC"/>
                </a:solidFill>
                <a:effectLst>
                  <a:outerShdw blurRad="38100" dist="38100" dir="2700000" algn="tl">
                    <a:srgbClr val="000000"/>
                  </a:outerShdw>
                </a:effectLst>
              </a:rPr>
              <a:t>VALUATION</a:t>
            </a:r>
          </a:p>
          <a:p>
            <a:pPr>
              <a:lnSpc>
                <a:spcPct val="175000"/>
              </a:lnSpc>
              <a:spcBef>
                <a:spcPct val="50000"/>
              </a:spcBef>
              <a:buFont typeface="Wingdings" pitchFamily="2" charset="2"/>
              <a:buChar char="Ø"/>
              <a:defRPr/>
            </a:pPr>
            <a:r>
              <a:rPr lang="en-US" sz="2800" b="1">
                <a:solidFill>
                  <a:srgbClr val="0000CC"/>
                </a:solidFill>
                <a:effectLst>
                  <a:outerShdw blurRad="38100" dist="38100" dir="2700000" algn="tl">
                    <a:srgbClr val="000000"/>
                  </a:outerShdw>
                </a:effectLst>
              </a:rPr>
              <a:t>     </a:t>
            </a:r>
            <a:r>
              <a:rPr lang="en-US" sz="2800" b="1">
                <a:solidFill>
                  <a:srgbClr val="FF0000"/>
                </a:solidFill>
                <a:effectLst>
                  <a:outerShdw blurRad="38100" dist="38100" dir="2700000" algn="tl">
                    <a:srgbClr val="000000"/>
                  </a:outerShdw>
                </a:effectLst>
              </a:rPr>
              <a:t>AT LOWER OF BOOK VALUE OR MARKET 	VALUE</a:t>
            </a:r>
            <a:endParaRPr lang="en-US" sz="2800" b="1" u="sng">
              <a:solidFill>
                <a:srgbClr val="FF0000"/>
              </a:solidFill>
              <a:effectLst>
                <a:outerShdw blurRad="38100" dist="38100" dir="2700000" algn="tl">
                  <a:srgbClr val="000000"/>
                </a:outerShdw>
              </a:effectLst>
            </a:endParaRPr>
          </a:p>
          <a:p>
            <a:pPr>
              <a:lnSpc>
                <a:spcPct val="175000"/>
              </a:lnSpc>
              <a:spcBef>
                <a:spcPct val="50000"/>
              </a:spcBef>
              <a:buFont typeface="Wingdings" pitchFamily="2" charset="2"/>
              <a:buChar char="Ø"/>
              <a:defRPr/>
            </a:pPr>
            <a:r>
              <a:rPr lang="en-US" sz="2800" b="1">
                <a:solidFill>
                  <a:srgbClr val="0000CC"/>
                </a:solidFill>
                <a:effectLst>
                  <a:outerShdw blurRad="38100" dist="38100" dir="2700000" algn="tl">
                    <a:srgbClr val="000000"/>
                  </a:outerShdw>
                </a:effectLst>
              </a:rPr>
              <a:t>    APPRECIATION NOT ACCOUNTED FOR</a:t>
            </a:r>
          </a:p>
          <a:p>
            <a:pPr>
              <a:lnSpc>
                <a:spcPct val="175000"/>
              </a:lnSpc>
              <a:spcBef>
                <a:spcPct val="50000"/>
              </a:spcBef>
              <a:buFont typeface="Wingdings" pitchFamily="2" charset="2"/>
              <a:buChar char="Ø"/>
              <a:defRPr/>
            </a:pPr>
            <a:r>
              <a:rPr lang="en-US" sz="2800" b="1">
                <a:solidFill>
                  <a:srgbClr val="0000CC"/>
                </a:solidFill>
                <a:effectLst>
                  <a:outerShdw blurRad="38100" dist="38100" dir="2700000" algn="tl">
                    <a:srgbClr val="000000"/>
                  </a:outerShdw>
                </a:effectLst>
              </a:rPr>
              <a:t>    </a:t>
            </a:r>
            <a:r>
              <a:rPr lang="en-US" sz="2800" b="1">
                <a:solidFill>
                  <a:srgbClr val="006600"/>
                </a:solidFill>
                <a:effectLst>
                  <a:outerShdw blurRad="38100" dist="38100" dir="2700000" algn="tl">
                    <a:srgbClr val="000000"/>
                  </a:outerShdw>
                </a:effectLst>
              </a:rPr>
              <a:t>DEPRECIATION ADJUSTED AGAINST 	CURRENT  INCOME</a:t>
            </a:r>
            <a:r>
              <a:rPr lang="en-US" sz="2800" b="1" u="sng">
                <a:solidFill>
                  <a:srgbClr val="006600"/>
                </a:solidFill>
                <a:effectLst>
                  <a:outerShdw blurRad="38100" dist="38100" dir="2700000" algn="tl">
                    <a:srgbClr val="000000"/>
                  </a:outerShdw>
                </a:effectLs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228600" y="228600"/>
          <a:ext cx="8458200" cy="6553200"/>
        </p:xfrm>
        <a:graphic>
          <a:graphicData uri="http://schemas.openxmlformats.org/drawingml/2006/table">
            <a:tbl>
              <a:tblPr firstRow="1" bandRow="1">
                <a:tableStyleId>{5C22544A-7EE6-4342-B048-85BDC9FD1C3A}</a:tableStyleId>
              </a:tblPr>
              <a:tblGrid>
                <a:gridCol w="2271184"/>
                <a:gridCol w="6187016"/>
              </a:tblGrid>
              <a:tr h="1277874">
                <a:tc>
                  <a:txBody>
                    <a:bodyPr/>
                    <a:lstStyle/>
                    <a:p>
                      <a:r>
                        <a:rPr kumimoji="0" lang="en-US" sz="1800" b="1" kern="1200" dirty="0" smtClean="0">
                          <a:solidFill>
                            <a:schemeClr val="lt1"/>
                          </a:solidFill>
                          <a:latin typeface="+mn-lt"/>
                          <a:ea typeface="+mn-ea"/>
                          <a:cs typeface="+mn-cs"/>
                        </a:rPr>
                        <a:t>Currency account (for notes other than one rupee notes) </a:t>
                      </a:r>
                      <a:endParaRPr lang="en-US" sz="1800" dirty="0"/>
                    </a:p>
                  </a:txBody>
                  <a:tcPr/>
                </a:tc>
                <a:tc>
                  <a:txBody>
                    <a:bodyPr/>
                    <a:lstStyle/>
                    <a:p>
                      <a:r>
                        <a:rPr kumimoji="0" lang="en-US" sz="2000" b="1" kern="1200" dirty="0" smtClean="0">
                          <a:solidFill>
                            <a:schemeClr val="lt1"/>
                          </a:solidFill>
                          <a:latin typeface="+mn-lt"/>
                          <a:ea typeface="+mn-ea"/>
                          <a:cs typeface="+mn-cs"/>
                        </a:rPr>
                        <a:t>Notes Stock account (General stock of notes other than those held under the other heads mentioned below) </a:t>
                      </a:r>
                      <a:endParaRPr lang="en-US" sz="2000" dirty="0"/>
                    </a:p>
                  </a:txBody>
                  <a:tcPr/>
                </a:tc>
              </a:tr>
              <a:tr h="425958">
                <a:tc>
                  <a:txBody>
                    <a:bodyPr/>
                    <a:lstStyle/>
                    <a:p>
                      <a:endParaRPr lang="en-US" dirty="0"/>
                    </a:p>
                  </a:txBody>
                  <a:tcPr/>
                </a:tc>
                <a:tc>
                  <a:txBody>
                    <a:bodyPr/>
                    <a:lstStyle/>
                    <a:p>
                      <a:r>
                        <a:rPr kumimoji="0" lang="en-US" sz="2000" kern="1200" dirty="0" smtClean="0">
                          <a:solidFill>
                            <a:schemeClr val="dk1"/>
                          </a:solidFill>
                          <a:latin typeface="+mn-lt"/>
                          <a:ea typeface="+mn-ea"/>
                          <a:cs typeface="+mn-cs"/>
                        </a:rPr>
                        <a:t>Exchange Notes account (box balance) </a:t>
                      </a:r>
                      <a:endParaRPr lang="en-US" sz="2000" dirty="0"/>
                    </a:p>
                  </a:txBody>
                  <a:tcPr/>
                </a:tc>
              </a:tr>
              <a:tr h="425958">
                <a:tc>
                  <a:txBody>
                    <a:bodyPr/>
                    <a:lstStyle/>
                    <a:p>
                      <a:endParaRPr lang="en-US"/>
                    </a:p>
                  </a:txBody>
                  <a:tcPr/>
                </a:tc>
                <a:tc>
                  <a:txBody>
                    <a:bodyPr/>
                    <a:lstStyle/>
                    <a:p>
                      <a:r>
                        <a:rPr kumimoji="0" lang="en-US" sz="2000" kern="1200" dirty="0" smtClean="0">
                          <a:solidFill>
                            <a:schemeClr val="dk1"/>
                          </a:solidFill>
                          <a:latin typeface="+mn-lt"/>
                          <a:ea typeface="+mn-ea"/>
                          <a:cs typeface="+mn-cs"/>
                        </a:rPr>
                        <a:t>Chest Notes account (chest balances)</a:t>
                      </a:r>
                      <a:endParaRPr lang="en-US" sz="2000" dirty="0"/>
                    </a:p>
                  </a:txBody>
                  <a:tcPr/>
                </a:tc>
              </a:tr>
              <a:tr h="425958">
                <a:tc>
                  <a:txBody>
                    <a:bodyPr/>
                    <a:lstStyle/>
                    <a:p>
                      <a:endParaRPr lang="en-US" dirty="0"/>
                    </a:p>
                  </a:txBody>
                  <a:tcPr/>
                </a:tc>
                <a:tc>
                  <a:txBody>
                    <a:bodyPr/>
                    <a:lstStyle/>
                    <a:p>
                      <a:r>
                        <a:rPr kumimoji="0" lang="en-US" sz="2000" kern="1200" dirty="0" smtClean="0">
                          <a:solidFill>
                            <a:schemeClr val="dk1"/>
                          </a:solidFill>
                          <a:latin typeface="+mn-lt"/>
                          <a:ea typeface="+mn-ea"/>
                          <a:cs typeface="+mn-cs"/>
                        </a:rPr>
                        <a:t>Circulation Notes account (Notes in circulation)</a:t>
                      </a:r>
                      <a:endParaRPr lang="en-US" sz="2000" dirty="0"/>
                    </a:p>
                  </a:txBody>
                  <a:tcPr/>
                </a:tc>
              </a:tr>
              <a:tr h="753618">
                <a:tc>
                  <a:txBody>
                    <a:bodyPr/>
                    <a:lstStyle/>
                    <a:p>
                      <a:endParaRPr lang="en-US" dirty="0"/>
                    </a:p>
                  </a:txBody>
                  <a:tcPr/>
                </a:tc>
                <a:tc>
                  <a:txBody>
                    <a:bodyPr/>
                    <a:lstStyle/>
                    <a:p>
                      <a:r>
                        <a:rPr kumimoji="0" lang="en-US" sz="2000" kern="1200" dirty="0" smtClean="0">
                          <a:solidFill>
                            <a:schemeClr val="dk1"/>
                          </a:solidFill>
                          <a:latin typeface="+mn-lt"/>
                          <a:ea typeface="+mn-ea"/>
                          <a:cs typeface="+mn-cs"/>
                        </a:rPr>
                        <a:t>Invoiced Notes account (notes received from chests and other offices and awaiting disposal)</a:t>
                      </a:r>
                      <a:endParaRPr lang="en-US" sz="2000" dirty="0"/>
                    </a:p>
                  </a:txBody>
                  <a:tcPr/>
                </a:tc>
              </a:tr>
              <a:tr h="1081278">
                <a:tc>
                  <a:txBody>
                    <a:bodyPr/>
                    <a:lstStyle/>
                    <a:p>
                      <a:endParaRPr lang="en-US"/>
                    </a:p>
                  </a:txBody>
                  <a:tcPr/>
                </a:tc>
                <a:tc>
                  <a:txBody>
                    <a:bodyPr/>
                    <a:lstStyle/>
                    <a:p>
                      <a:r>
                        <a:rPr kumimoji="0" lang="en-US" sz="2000" kern="1200" dirty="0" smtClean="0">
                          <a:solidFill>
                            <a:schemeClr val="dk1"/>
                          </a:solidFill>
                          <a:latin typeface="+mn-lt"/>
                          <a:ea typeface="+mn-ea"/>
                          <a:cs typeface="+mn-cs"/>
                        </a:rPr>
                        <a:t>Guarantee Notes account (notes tendered by banks and others and held pending examination at a later date)</a:t>
                      </a:r>
                      <a:endParaRPr lang="en-US" sz="2000" dirty="0"/>
                    </a:p>
                  </a:txBody>
                  <a:tcPr/>
                </a:tc>
              </a:tr>
              <a:tr h="753618">
                <a:tc>
                  <a:txBody>
                    <a:bodyPr/>
                    <a:lstStyle/>
                    <a:p>
                      <a:endParaRPr lang="en-US"/>
                    </a:p>
                  </a:txBody>
                  <a:tcPr/>
                </a:tc>
                <a:tc>
                  <a:txBody>
                    <a:bodyPr/>
                    <a:lstStyle/>
                    <a:p>
                      <a:r>
                        <a:rPr kumimoji="0" lang="en-US" sz="2000" kern="1200" dirty="0" err="1" smtClean="0">
                          <a:solidFill>
                            <a:schemeClr val="dk1"/>
                          </a:solidFill>
                          <a:latin typeface="+mn-lt"/>
                          <a:ea typeface="+mn-ea"/>
                          <a:cs typeface="+mn-cs"/>
                        </a:rPr>
                        <a:t>Reissuable</a:t>
                      </a:r>
                      <a:r>
                        <a:rPr kumimoji="0" lang="en-US" sz="2000" kern="1200" dirty="0" smtClean="0">
                          <a:solidFill>
                            <a:schemeClr val="dk1"/>
                          </a:solidFill>
                          <a:latin typeface="+mn-lt"/>
                          <a:ea typeface="+mn-ea"/>
                          <a:cs typeface="+mn-cs"/>
                        </a:rPr>
                        <a:t> Notes account (</a:t>
                      </a:r>
                      <a:r>
                        <a:rPr kumimoji="0" lang="en-US" sz="2000" kern="1200" dirty="0" err="1" smtClean="0">
                          <a:solidFill>
                            <a:schemeClr val="dk1"/>
                          </a:solidFill>
                          <a:latin typeface="+mn-lt"/>
                          <a:ea typeface="+mn-ea"/>
                          <a:cs typeface="+mn-cs"/>
                        </a:rPr>
                        <a:t>Reissuable</a:t>
                      </a:r>
                      <a:r>
                        <a:rPr kumimoji="0" lang="en-US" sz="2000" kern="1200" dirty="0" smtClean="0">
                          <a:solidFill>
                            <a:schemeClr val="dk1"/>
                          </a:solidFill>
                          <a:latin typeface="+mn-lt"/>
                          <a:ea typeface="+mn-ea"/>
                          <a:cs typeface="+mn-cs"/>
                        </a:rPr>
                        <a:t> notes held in stock)</a:t>
                      </a:r>
                      <a:endParaRPr lang="en-US" sz="2000" dirty="0"/>
                    </a:p>
                  </a:txBody>
                  <a:tcPr/>
                </a:tc>
              </a:tr>
              <a:tr h="1408938">
                <a:tc>
                  <a:txBody>
                    <a:bodyPr/>
                    <a:lstStyle/>
                    <a:p>
                      <a:endParaRPr lang="en-US"/>
                    </a:p>
                  </a:txBody>
                  <a:tcPr/>
                </a:tc>
                <a:tc>
                  <a:txBody>
                    <a:bodyPr/>
                    <a:lstStyle/>
                    <a:p>
                      <a:r>
                        <a:rPr kumimoji="0" lang="en-US" sz="2000" kern="1200" dirty="0" smtClean="0">
                          <a:solidFill>
                            <a:schemeClr val="dk1"/>
                          </a:solidFill>
                          <a:latin typeface="+mn-lt"/>
                          <a:ea typeface="+mn-ea"/>
                          <a:cs typeface="+mn-cs"/>
                        </a:rPr>
                        <a:t>Retired Notes account (Examined notes collected after examination/processing and held in the retired notes vault before being written off under warrant cum destruction certificate)</a:t>
                      </a:r>
                      <a:endParaRPr lang="en-US" sz="2000" dirty="0"/>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704088"/>
            <a:ext cx="8229600" cy="819912"/>
          </a:xfrm>
        </p:spPr>
        <p:txBody>
          <a:bodyPr/>
          <a:lstStyle/>
          <a:p>
            <a:pPr eaLnBrk="1" hangingPunct="1">
              <a:defRPr/>
            </a:pPr>
            <a:r>
              <a:rPr lang="en-US" b="1" dirty="0" smtClean="0"/>
              <a:t>SECTION 34</a:t>
            </a:r>
          </a:p>
        </p:txBody>
      </p:sp>
      <p:sp>
        <p:nvSpPr>
          <p:cNvPr id="38915" name="Rectangle 3"/>
          <p:cNvSpPr>
            <a:spLocks noGrp="1" noChangeArrowheads="1"/>
          </p:cNvSpPr>
          <p:nvPr>
            <p:ph type="body" idx="1"/>
          </p:nvPr>
        </p:nvSpPr>
        <p:spPr>
          <a:xfrm>
            <a:off x="381000" y="1676400"/>
            <a:ext cx="8763000" cy="5181600"/>
          </a:xfrm>
        </p:spPr>
        <p:txBody>
          <a:bodyPr/>
          <a:lstStyle/>
          <a:p>
            <a:pPr eaLnBrk="1" hangingPunct="1">
              <a:defRPr/>
            </a:pPr>
            <a:r>
              <a:rPr lang="en-US" b="1" smtClean="0">
                <a:solidFill>
                  <a:srgbClr val="FF0000"/>
                </a:solidFill>
              </a:rPr>
              <a:t>LIABILITY OF ISSUE DEPARTMENT</a:t>
            </a:r>
          </a:p>
          <a:p>
            <a:pPr eaLnBrk="1" hangingPunct="1">
              <a:buFont typeface="Wingdings" pitchFamily="2" charset="2"/>
              <a:buNone/>
              <a:defRPr/>
            </a:pPr>
            <a:endParaRPr lang="en-US" b="1" smtClean="0">
              <a:solidFill>
                <a:srgbClr val="FF0000"/>
              </a:solidFill>
            </a:endParaRPr>
          </a:p>
          <a:p>
            <a:pPr lvl="1" eaLnBrk="1" hangingPunct="1">
              <a:lnSpc>
                <a:spcPct val="160000"/>
              </a:lnSpc>
              <a:defRPr/>
            </a:pPr>
            <a:r>
              <a:rPr lang="en-US" b="1" smtClean="0">
                <a:solidFill>
                  <a:srgbClr val="0000FF"/>
                </a:solidFill>
              </a:rPr>
              <a:t>TOTAL AMOUNT OF CURRENCY NOTES OF GOVT.</a:t>
            </a:r>
          </a:p>
          <a:p>
            <a:pPr lvl="1" eaLnBrk="1" hangingPunct="1">
              <a:lnSpc>
                <a:spcPct val="160000"/>
              </a:lnSpc>
              <a:defRPr/>
            </a:pPr>
            <a:r>
              <a:rPr lang="en-US" b="1" smtClean="0">
                <a:solidFill>
                  <a:srgbClr val="CC3300"/>
                </a:solidFill>
              </a:rPr>
              <a:t>TOTAL AMOUNT OF BANK NOTES IN CIRCULATION</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457200"/>
            <a:ext cx="7772400" cy="609600"/>
          </a:xfrm>
        </p:spPr>
        <p:txBody>
          <a:bodyPr>
            <a:noAutofit/>
          </a:bodyPr>
          <a:lstStyle/>
          <a:p>
            <a:pPr eaLnBrk="1" hangingPunct="1">
              <a:defRPr/>
            </a:pPr>
            <a:r>
              <a:rPr lang="en-US" sz="4000" b="1" dirty="0" smtClean="0"/>
              <a:t>SECTION 38</a:t>
            </a:r>
          </a:p>
        </p:txBody>
      </p:sp>
      <p:sp>
        <p:nvSpPr>
          <p:cNvPr id="40963" name="Rectangle 3"/>
          <p:cNvSpPr>
            <a:spLocks noGrp="1" noChangeArrowheads="1"/>
          </p:cNvSpPr>
          <p:nvPr>
            <p:ph type="body" idx="1"/>
          </p:nvPr>
        </p:nvSpPr>
        <p:spPr>
          <a:xfrm>
            <a:off x="228600" y="1219200"/>
            <a:ext cx="8915400" cy="5410200"/>
          </a:xfrm>
        </p:spPr>
        <p:txBody>
          <a:bodyPr/>
          <a:lstStyle/>
          <a:p>
            <a:pPr eaLnBrk="1" hangingPunct="1">
              <a:lnSpc>
                <a:spcPct val="150000"/>
              </a:lnSpc>
              <a:defRPr/>
            </a:pPr>
            <a:r>
              <a:rPr lang="en-US" sz="2800" b="1" dirty="0" smtClean="0">
                <a:solidFill>
                  <a:srgbClr val="FF0000"/>
                </a:solidFill>
              </a:rPr>
              <a:t>OBLIGATION OF GOVT. &amp; THE BANK TO SUPPLY DIFFERENT FORMS OF CURRENCY</a:t>
            </a:r>
          </a:p>
          <a:p>
            <a:pPr lvl="1" eaLnBrk="1" hangingPunct="1">
              <a:lnSpc>
                <a:spcPct val="150000"/>
              </a:lnSpc>
              <a:defRPr/>
            </a:pPr>
            <a:r>
              <a:rPr lang="en-US" b="1" dirty="0" smtClean="0">
                <a:solidFill>
                  <a:srgbClr val="0000FF"/>
                </a:solidFill>
              </a:rPr>
              <a:t>CG SHALL NOT UNDERTAKE TO  PUT INTO CIRCULATION ANY RUPEES EXCEPT THROUGH THE BANK</a:t>
            </a:r>
          </a:p>
          <a:p>
            <a:pPr lvl="1" eaLnBrk="1" hangingPunct="1">
              <a:lnSpc>
                <a:spcPct val="150000"/>
              </a:lnSpc>
              <a:defRPr/>
            </a:pPr>
            <a:r>
              <a:rPr lang="en-US" b="1" dirty="0" smtClean="0"/>
              <a:t>BANK SHALL UNDER TAKE NOT TO DISPOSE OF RUPEE COIN OTHERWISE THAN FOR THE PURPOSE OF CIRCULATION</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228600"/>
            <a:ext cx="7772400" cy="1143000"/>
          </a:xfrm>
        </p:spPr>
        <p:txBody>
          <a:bodyPr>
            <a:normAutofit/>
          </a:bodyPr>
          <a:lstStyle/>
          <a:p>
            <a:pPr eaLnBrk="1" hangingPunct="1">
              <a:defRPr/>
            </a:pPr>
            <a:r>
              <a:rPr lang="en-US" sz="4000" b="1" dirty="0" smtClean="0"/>
              <a:t>SECTION 39(1)</a:t>
            </a:r>
          </a:p>
        </p:txBody>
      </p:sp>
      <p:sp>
        <p:nvSpPr>
          <p:cNvPr id="44035" name="Rectangle 3"/>
          <p:cNvSpPr>
            <a:spLocks noGrp="1" noChangeArrowheads="1"/>
          </p:cNvSpPr>
          <p:nvPr>
            <p:ph type="body" idx="1"/>
          </p:nvPr>
        </p:nvSpPr>
        <p:spPr>
          <a:xfrm>
            <a:off x="304800" y="1371600"/>
            <a:ext cx="8839200" cy="5181600"/>
          </a:xfrm>
        </p:spPr>
        <p:txBody>
          <a:bodyPr/>
          <a:lstStyle/>
          <a:p>
            <a:pPr eaLnBrk="1" hangingPunct="1">
              <a:lnSpc>
                <a:spcPct val="150000"/>
              </a:lnSpc>
              <a:defRPr/>
            </a:pPr>
            <a:r>
              <a:rPr lang="en-US" sz="2800" dirty="0" smtClean="0">
                <a:solidFill>
                  <a:srgbClr val="FF0066"/>
                </a:solidFill>
              </a:rPr>
              <a:t>OBLIGATION TO SUPPLY DIFFERENT FORMS OF CURRENCY</a:t>
            </a:r>
          </a:p>
          <a:p>
            <a:pPr eaLnBrk="1" hangingPunct="1">
              <a:lnSpc>
                <a:spcPct val="150000"/>
              </a:lnSpc>
              <a:defRPr/>
            </a:pPr>
            <a:r>
              <a:rPr lang="en-US" sz="2800" dirty="0" smtClean="0">
                <a:solidFill>
                  <a:srgbClr val="CC3300"/>
                </a:solidFill>
              </a:rPr>
              <a:t>BANK SHALL ISSUE RUPEE COINS ON DEMAND</a:t>
            </a:r>
          </a:p>
          <a:p>
            <a:pPr lvl="1" eaLnBrk="1" hangingPunct="1">
              <a:lnSpc>
                <a:spcPct val="150000"/>
              </a:lnSpc>
              <a:defRPr/>
            </a:pPr>
            <a:r>
              <a:rPr lang="en-US" dirty="0" smtClean="0"/>
              <a:t>IN EXCHANGE OF BANK NOTES/ CURRENCY NOTES</a:t>
            </a:r>
          </a:p>
          <a:p>
            <a:pPr eaLnBrk="1" hangingPunct="1">
              <a:lnSpc>
                <a:spcPct val="150000"/>
              </a:lnSpc>
              <a:defRPr/>
            </a:pPr>
            <a:r>
              <a:rPr lang="en-US" sz="2800" dirty="0" smtClean="0">
                <a:solidFill>
                  <a:srgbClr val="FF0066"/>
                </a:solidFill>
              </a:rPr>
              <a:t>SHALL ISSUE CURRENCY NOTES IN EXCHANGE FOR</a:t>
            </a:r>
          </a:p>
          <a:p>
            <a:pPr lvl="1" eaLnBrk="1" hangingPunct="1">
              <a:lnSpc>
                <a:spcPct val="150000"/>
              </a:lnSpc>
              <a:defRPr/>
            </a:pPr>
            <a:r>
              <a:rPr lang="en-US" dirty="0" smtClean="0"/>
              <a:t>COINS WHICH ARE LEGAL TENDERS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0" y="0"/>
            <a:ext cx="7772400" cy="990600"/>
          </a:xfrm>
        </p:spPr>
        <p:txBody>
          <a:bodyPr>
            <a:normAutofit/>
          </a:bodyPr>
          <a:lstStyle/>
          <a:p>
            <a:pPr eaLnBrk="1" hangingPunct="1">
              <a:defRPr/>
            </a:pPr>
            <a:r>
              <a:rPr lang="en-US" sz="3600" b="1" dirty="0" smtClean="0"/>
              <a:t>SECTION 39(2)</a:t>
            </a:r>
          </a:p>
        </p:txBody>
      </p:sp>
      <p:sp>
        <p:nvSpPr>
          <p:cNvPr id="49155" name="Rectangle 3"/>
          <p:cNvSpPr>
            <a:spLocks noGrp="1" noChangeArrowheads="1"/>
          </p:cNvSpPr>
          <p:nvPr>
            <p:ph type="body" idx="1"/>
          </p:nvPr>
        </p:nvSpPr>
        <p:spPr>
          <a:xfrm>
            <a:off x="228600" y="990600"/>
            <a:ext cx="8629680" cy="5562600"/>
          </a:xfrm>
        </p:spPr>
        <p:txBody>
          <a:bodyPr/>
          <a:lstStyle/>
          <a:p>
            <a:pPr eaLnBrk="1" hangingPunct="1">
              <a:lnSpc>
                <a:spcPct val="130000"/>
              </a:lnSpc>
              <a:defRPr/>
            </a:pPr>
            <a:r>
              <a:rPr lang="en-US" sz="2800" b="1" dirty="0" smtClean="0">
                <a:solidFill>
                  <a:srgbClr val="FF0066"/>
                </a:solidFill>
              </a:rPr>
              <a:t>BANK SHALL  IN EXCHANGE FOR</a:t>
            </a:r>
          </a:p>
          <a:p>
            <a:pPr lvl="1" eaLnBrk="1" hangingPunct="1">
              <a:lnSpc>
                <a:spcPct val="130000"/>
              </a:lnSpc>
              <a:defRPr/>
            </a:pPr>
            <a:r>
              <a:rPr lang="en-US" sz="2400" b="1" dirty="0" smtClean="0">
                <a:solidFill>
                  <a:srgbClr val="0000FF"/>
                </a:solidFill>
              </a:rPr>
              <a:t>CURRENCY NOTES</a:t>
            </a:r>
          </a:p>
          <a:p>
            <a:pPr lvl="1" eaLnBrk="1" hangingPunct="1">
              <a:lnSpc>
                <a:spcPct val="130000"/>
              </a:lnSpc>
              <a:defRPr/>
            </a:pPr>
            <a:r>
              <a:rPr lang="en-US" sz="2400" b="1" dirty="0" smtClean="0"/>
              <a:t>BANK NOTES</a:t>
            </a:r>
          </a:p>
          <a:p>
            <a:pPr eaLnBrk="1" hangingPunct="1">
              <a:lnSpc>
                <a:spcPct val="130000"/>
              </a:lnSpc>
              <a:defRPr/>
            </a:pPr>
            <a:r>
              <a:rPr lang="en-US" sz="2800" b="1" dirty="0" smtClean="0">
                <a:solidFill>
                  <a:srgbClr val="FF0066"/>
                </a:solidFill>
              </a:rPr>
              <a:t>SUPPLY </a:t>
            </a:r>
          </a:p>
          <a:p>
            <a:pPr lvl="1" eaLnBrk="1" hangingPunct="1">
              <a:lnSpc>
                <a:spcPct val="130000"/>
              </a:lnSpc>
              <a:defRPr/>
            </a:pPr>
            <a:r>
              <a:rPr lang="en-US" sz="2400" b="1" dirty="0" smtClean="0"/>
              <a:t>BANK NOTES</a:t>
            </a:r>
          </a:p>
          <a:p>
            <a:pPr lvl="1" eaLnBrk="1" hangingPunct="1">
              <a:lnSpc>
                <a:spcPct val="130000"/>
              </a:lnSpc>
              <a:defRPr/>
            </a:pPr>
            <a:r>
              <a:rPr lang="en-US" sz="2400" b="1" dirty="0" smtClean="0">
                <a:solidFill>
                  <a:srgbClr val="CC3300"/>
                </a:solidFill>
              </a:rPr>
              <a:t>CURRENCY NOTES OF LOWER DENOMINATION OR OTHER COINS  WHICH ARE LEGAL TENDER</a:t>
            </a:r>
          </a:p>
          <a:p>
            <a:pPr eaLnBrk="1" hangingPunct="1">
              <a:lnSpc>
                <a:spcPct val="130000"/>
              </a:lnSpc>
              <a:defRPr/>
            </a:pPr>
            <a:r>
              <a:rPr lang="en-US" sz="2800" dirty="0" smtClean="0">
                <a:solidFill>
                  <a:srgbClr val="003300"/>
                </a:solidFill>
              </a:rPr>
              <a:t>QUANTITIES -DECIDED BY THE BANK -REQUIRED FOR THE PURPOSE OF CIRCULATION</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76200"/>
            <a:ext cx="7772400" cy="914400"/>
          </a:xfrm>
        </p:spPr>
        <p:txBody>
          <a:bodyPr>
            <a:normAutofit/>
          </a:bodyPr>
          <a:lstStyle/>
          <a:p>
            <a:pPr eaLnBrk="1" hangingPunct="1">
              <a:defRPr/>
            </a:pPr>
            <a:r>
              <a:rPr lang="en-US" sz="3200" b="1" dirty="0" smtClean="0"/>
              <a:t>SECTION 39(2)</a:t>
            </a:r>
          </a:p>
        </p:txBody>
      </p:sp>
      <p:sp>
        <p:nvSpPr>
          <p:cNvPr id="50179" name="Rectangle 3"/>
          <p:cNvSpPr>
            <a:spLocks noGrp="1" noChangeArrowheads="1"/>
          </p:cNvSpPr>
          <p:nvPr>
            <p:ph type="body" idx="1"/>
          </p:nvPr>
        </p:nvSpPr>
        <p:spPr>
          <a:xfrm>
            <a:off x="304800" y="609600"/>
            <a:ext cx="8839200" cy="6019800"/>
          </a:xfrm>
        </p:spPr>
        <p:txBody>
          <a:bodyPr/>
          <a:lstStyle/>
          <a:p>
            <a:pPr eaLnBrk="1" hangingPunct="1">
              <a:lnSpc>
                <a:spcPct val="135000"/>
              </a:lnSpc>
              <a:defRPr/>
            </a:pPr>
            <a:endParaRPr lang="en-US" b="1" dirty="0" smtClean="0">
              <a:solidFill>
                <a:srgbClr val="FF0066"/>
              </a:solidFill>
            </a:endParaRPr>
          </a:p>
          <a:p>
            <a:pPr eaLnBrk="1" hangingPunct="1">
              <a:lnSpc>
                <a:spcPct val="135000"/>
              </a:lnSpc>
              <a:defRPr/>
            </a:pPr>
            <a:endParaRPr lang="en-US" b="1" dirty="0" smtClean="0">
              <a:solidFill>
                <a:srgbClr val="FF0066"/>
              </a:solidFill>
            </a:endParaRPr>
          </a:p>
          <a:p>
            <a:pPr eaLnBrk="1" hangingPunct="1">
              <a:lnSpc>
                <a:spcPct val="135000"/>
              </a:lnSpc>
              <a:defRPr/>
            </a:pPr>
            <a:r>
              <a:rPr lang="en-US" b="1" dirty="0" smtClean="0">
                <a:solidFill>
                  <a:srgbClr val="FF0066"/>
                </a:solidFill>
              </a:rPr>
              <a:t>CENTRAL GOVT SHALL SUPPLY SUCH COINS TO THE BANK ON DEMAND </a:t>
            </a:r>
          </a:p>
          <a:p>
            <a:pPr eaLnBrk="1" hangingPunct="1">
              <a:buFont typeface="Wingdings" pitchFamily="2" charset="2"/>
              <a:buNone/>
              <a:defRPr/>
            </a:pPr>
            <a:endParaRPr lang="en-US" b="1" dirty="0" smtClean="0">
              <a:solidFill>
                <a:srgbClr val="FF0066"/>
              </a:solidFill>
            </a:endParaRPr>
          </a:p>
          <a:p>
            <a:pPr eaLnBrk="1" hangingPunct="1">
              <a:lnSpc>
                <a:spcPct val="135000"/>
              </a:lnSpc>
              <a:defRPr/>
            </a:pPr>
            <a:r>
              <a:rPr lang="en-US" dirty="0" smtClean="0">
                <a:solidFill>
                  <a:srgbClr val="0000FF"/>
                </a:solidFill>
              </a:rPr>
              <a:t>IN CASE OF FAILURE ON THE PART OF CG TO SUPPLY-  BANK IS RELEASED FROM THE OBLIGATION</a:t>
            </a:r>
          </a:p>
          <a:p>
            <a:pPr lvl="1" eaLnBrk="1" hangingPunct="1">
              <a:lnSpc>
                <a:spcPct val="135000"/>
              </a:lnSpc>
              <a:buFontTx/>
              <a:buNone/>
              <a:defRPr/>
            </a:pPr>
            <a:endParaRPr lang="en-US" dirty="0" smtClean="0">
              <a:solidFill>
                <a:srgbClr val="0000FF"/>
              </a:solidFill>
            </a:endParaRPr>
          </a:p>
          <a:p>
            <a:pPr eaLnBrk="1" hangingPunct="1">
              <a:defRPr/>
            </a:pPr>
            <a:endParaRPr lang="en-US" dirty="0" smtClean="0">
              <a:solidFill>
                <a:srgbClr val="0000FF"/>
              </a:solidFill>
            </a:endParaRPr>
          </a:p>
          <a:p>
            <a:pPr eaLnBrk="1" hangingPunct="1">
              <a:defRPr/>
            </a:pPr>
            <a:endParaRPr lang="en-US" dirty="0" smtClean="0"/>
          </a:p>
          <a:p>
            <a:pPr lvl="1" eaLnBrk="1" hangingPunct="1">
              <a:defRPr/>
            </a:pPr>
            <a:endParaRPr lang="en-US" dirty="0" smtClean="0"/>
          </a:p>
          <a:p>
            <a:pPr lvl="1" eaLnBrk="1" hangingPunct="1">
              <a:defRPr/>
            </a:pPr>
            <a:endParaRPr lang="en-US" dirty="0" smtClean="0"/>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228600"/>
            <a:ext cx="7772400" cy="914400"/>
          </a:xfrm>
        </p:spPr>
        <p:txBody>
          <a:bodyPr>
            <a:normAutofit/>
          </a:bodyPr>
          <a:lstStyle/>
          <a:p>
            <a:pPr eaLnBrk="1" hangingPunct="1">
              <a:defRPr/>
            </a:pPr>
            <a:r>
              <a:rPr lang="en-US" sz="4000" b="1" dirty="0" smtClean="0">
                <a:solidFill>
                  <a:schemeClr val="accent2"/>
                </a:solidFill>
              </a:rPr>
              <a:t>Section 53</a:t>
            </a:r>
          </a:p>
        </p:txBody>
      </p:sp>
      <p:sp>
        <p:nvSpPr>
          <p:cNvPr id="72707" name="Rectangle 3"/>
          <p:cNvSpPr>
            <a:spLocks noGrp="1" noChangeArrowheads="1"/>
          </p:cNvSpPr>
          <p:nvPr>
            <p:ph type="body" idx="4294967295"/>
          </p:nvPr>
        </p:nvSpPr>
        <p:spPr>
          <a:xfrm>
            <a:off x="228600" y="1295400"/>
            <a:ext cx="8610600" cy="5562600"/>
          </a:xfrm>
        </p:spPr>
        <p:txBody>
          <a:bodyPr/>
          <a:lstStyle/>
          <a:p>
            <a:pPr algn="just" eaLnBrk="1" hangingPunct="1">
              <a:lnSpc>
                <a:spcPct val="130000"/>
              </a:lnSpc>
              <a:defRPr/>
            </a:pPr>
            <a:r>
              <a:rPr lang="en-US" b="1" dirty="0" smtClean="0">
                <a:solidFill>
                  <a:srgbClr val="FF0066"/>
                </a:solidFill>
              </a:rPr>
              <a:t>The bank is required to prepare and transmit a weekly statement of account of the issue department (also banking </a:t>
            </a:r>
            <a:r>
              <a:rPr lang="en-US" b="1" dirty="0" err="1" smtClean="0">
                <a:solidFill>
                  <a:srgbClr val="FF0066"/>
                </a:solidFill>
              </a:rPr>
              <a:t>deptt</a:t>
            </a:r>
            <a:r>
              <a:rPr lang="en-US" b="1" dirty="0" smtClean="0">
                <a:solidFill>
                  <a:srgbClr val="FF0066"/>
                </a:solidFill>
              </a:rPr>
              <a:t>) in the prescribed form to </a:t>
            </a:r>
            <a:r>
              <a:rPr lang="en-US" b="1" dirty="0" err="1" smtClean="0">
                <a:solidFill>
                  <a:srgbClr val="FF0066"/>
                </a:solidFill>
              </a:rPr>
              <a:t>GoI</a:t>
            </a:r>
            <a:r>
              <a:rPr lang="en-US" b="1" dirty="0" smtClean="0">
                <a:solidFill>
                  <a:srgbClr val="FF0066"/>
                </a:solidFill>
              </a:rPr>
              <a:t>.</a:t>
            </a:r>
          </a:p>
          <a:p>
            <a:pPr eaLnBrk="1" hangingPunct="1">
              <a:lnSpc>
                <a:spcPct val="130000"/>
              </a:lnSpc>
              <a:defRPr/>
            </a:pPr>
            <a:endParaRPr lang="en-US" b="1" dirty="0" smtClean="0">
              <a:solidFill>
                <a:srgbClr val="FF0066"/>
              </a:solidFill>
            </a:endParaRPr>
          </a:p>
          <a:p>
            <a:pPr algn="just" eaLnBrk="1" hangingPunct="1">
              <a:lnSpc>
                <a:spcPct val="130000"/>
              </a:lnSpc>
              <a:defRPr/>
            </a:pPr>
            <a:r>
              <a:rPr lang="en-US" b="1" dirty="0" smtClean="0">
                <a:solidFill>
                  <a:srgbClr val="006600"/>
                </a:solidFill>
              </a:rPr>
              <a:t>It also required to prepare and transmit annual accounts of the bank within 2 months from the date of annual closing.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2706"/>
                                        </p:tgtEl>
                                        <p:attrNameLst>
                                          <p:attrName>style.visibility</p:attrName>
                                        </p:attrNameLst>
                                      </p:cBhvr>
                                      <p:to>
                                        <p:strVal val="visible"/>
                                      </p:to>
                                    </p:set>
                                    <p:animEffect transition="in" filter="dissolve">
                                      <p:cBhvr>
                                        <p:cTn id="7" dur="500"/>
                                        <p:tgtEl>
                                          <p:spTgt spid="7270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dissolve">
                                      <p:cBhvr>
                                        <p:cTn id="12" dur="500"/>
                                        <p:tgtEl>
                                          <p:spTgt spid="727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dissolve">
                                      <p:cBhvr>
                                        <p:cTn id="17" dur="5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Autofit/>
          </a:bodyPr>
          <a:lstStyle/>
          <a:p>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What is Currency?</a:t>
            </a:r>
            <a:b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en-GB" sz="4800" dirty="0"/>
          </a:p>
        </p:txBody>
      </p:sp>
      <p:sp>
        <p:nvSpPr>
          <p:cNvPr id="3" name="Content Placeholder 2"/>
          <p:cNvSpPr>
            <a:spLocks noGrp="1"/>
          </p:cNvSpPr>
          <p:nvPr>
            <p:ph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Notes</a:t>
            </a:r>
          </a:p>
          <a:p>
            <a:endPar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en-US"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Coins</a:t>
            </a:r>
            <a:endParaRPr lang="en-GB"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ox(i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0"/>
            <a:ext cx="7772400" cy="1295400"/>
          </a:xfrm>
        </p:spPr>
        <p:txBody>
          <a:bodyPr/>
          <a:lstStyle/>
          <a:p>
            <a:pPr eaLnBrk="1" hangingPunct="1">
              <a:defRPr/>
            </a:pPr>
            <a:r>
              <a:rPr lang="en-US" sz="3600" b="1" dirty="0" smtClean="0">
                <a:effectLst>
                  <a:outerShdw blurRad="38100" dist="38100" dir="2700000" algn="tl">
                    <a:srgbClr val="FFFFFF"/>
                  </a:outerShdw>
                </a:effectLst>
              </a:rPr>
              <a:t>Section 58(2) (q)</a:t>
            </a:r>
          </a:p>
        </p:txBody>
      </p:sp>
      <p:sp>
        <p:nvSpPr>
          <p:cNvPr id="73731" name="Rectangle 3"/>
          <p:cNvSpPr>
            <a:spLocks noGrp="1" noChangeArrowheads="1"/>
          </p:cNvSpPr>
          <p:nvPr>
            <p:ph type="body" idx="4294967295"/>
          </p:nvPr>
        </p:nvSpPr>
        <p:spPr>
          <a:xfrm>
            <a:off x="228600" y="1600200"/>
            <a:ext cx="8629680" cy="4267200"/>
          </a:xfrm>
        </p:spPr>
        <p:txBody>
          <a:bodyPr>
            <a:normAutofit lnSpcReduction="10000"/>
          </a:bodyPr>
          <a:lstStyle/>
          <a:p>
            <a:pPr algn="just" eaLnBrk="1" hangingPunct="1">
              <a:lnSpc>
                <a:spcPct val="130000"/>
              </a:lnSpc>
              <a:defRPr/>
            </a:pPr>
            <a:r>
              <a:rPr lang="en-US" sz="3200" b="1" dirty="0" smtClean="0">
                <a:solidFill>
                  <a:srgbClr val="FF0066"/>
                </a:solidFill>
              </a:rPr>
              <a:t>The bank will have power to make regulations with the approval of the GoI for payment of value in respect of lost, stolen, mutilated or imperfect bank notes.</a:t>
            </a:r>
          </a:p>
          <a:p>
            <a:pPr algn="just" eaLnBrk="1" hangingPunct="1">
              <a:buFont typeface="Wingdings" pitchFamily="2" charset="2"/>
              <a:buNone/>
              <a:defRPr/>
            </a:pPr>
            <a:endParaRPr lang="en-US" sz="3200" b="1" dirty="0" smtClean="0">
              <a:solidFill>
                <a:srgbClr val="FF0066"/>
              </a:solidFill>
            </a:endParaRPr>
          </a:p>
          <a:p>
            <a:pPr algn="just" eaLnBrk="1" hangingPunct="1">
              <a:lnSpc>
                <a:spcPct val="130000"/>
              </a:lnSpc>
              <a:defRPr/>
            </a:pPr>
            <a:r>
              <a:rPr lang="en-US" sz="3200" b="1" dirty="0" smtClean="0">
                <a:effectLst>
                  <a:outerShdw blurRad="38100" dist="38100" dir="2700000" algn="tl">
                    <a:srgbClr val="FFFFFF"/>
                  </a:outerShdw>
                </a:effectLst>
              </a:rPr>
              <a:t> </a:t>
            </a:r>
            <a:r>
              <a:rPr lang="en-US" sz="3200" b="1" dirty="0" smtClean="0">
                <a:solidFill>
                  <a:srgbClr val="0000FF"/>
                </a:solidFill>
              </a:rPr>
              <a:t>Note refund rules have been framed under this provision read with Section 28.</a:t>
            </a:r>
          </a:p>
          <a:p>
            <a:pPr eaLnBrk="1" hangingPunct="1">
              <a:lnSpc>
                <a:spcPct val="130000"/>
              </a:lnSpc>
              <a:buNone/>
              <a:defRPr/>
            </a:pPr>
            <a:endParaRPr lang="en-US" b="1" dirty="0" smtClean="0">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dissolve">
                                      <p:cBhvr>
                                        <p:cTn id="7" dur="500"/>
                                        <p:tgtEl>
                                          <p:spTgt spid="737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dissolve">
                                      <p:cBhvr>
                                        <p:cTn id="12" dur="500"/>
                                        <p:tgtEl>
                                          <p:spTgt spid="737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dissolve">
                                      <p:cBhvr>
                                        <p:cTn id="17" dur="500"/>
                                        <p:tgtEl>
                                          <p:spTgt spid="737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381000" y="685800"/>
            <a:ext cx="8153400" cy="53538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533400" y="762000"/>
            <a:ext cx="82296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457200" y="762000"/>
            <a:ext cx="8001000" cy="48347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457200" y="838200"/>
            <a:ext cx="8153400" cy="4739481"/>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cstate="print"/>
          <a:srcRect/>
          <a:stretch>
            <a:fillRect/>
          </a:stretch>
        </p:blipFill>
        <p:spPr bwMode="auto">
          <a:xfrm>
            <a:off x="533400" y="685800"/>
            <a:ext cx="8305800" cy="5105400"/>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2" cstate="print"/>
          <a:srcRect/>
          <a:stretch>
            <a:fillRect/>
          </a:stretch>
        </p:blipFill>
        <p:spPr bwMode="auto">
          <a:xfrm>
            <a:off x="533400" y="685800"/>
            <a:ext cx="8229600" cy="4953795"/>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2" cstate="print"/>
          <a:srcRect/>
          <a:stretch>
            <a:fillRect/>
          </a:stretch>
        </p:blipFill>
        <p:spPr bwMode="auto">
          <a:xfrm>
            <a:off x="533400" y="685800"/>
            <a:ext cx="8229600" cy="49530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Clean Note Policy</a:t>
            </a:r>
            <a:endParaRPr lang="en-IN" dirty="0"/>
          </a:p>
        </p:txBody>
      </p:sp>
      <p:sp>
        <p:nvSpPr>
          <p:cNvPr id="3" name="Subtitle 2"/>
          <p:cNvSpPr>
            <a:spLocks noGrp="1"/>
          </p:cNvSpPr>
          <p:nvPr>
            <p:ph type="subTitle" idx="1"/>
          </p:nvPr>
        </p:nvSpPr>
        <p:spPr/>
        <p:txBody>
          <a:bodyPr/>
          <a:lstStyle/>
          <a:p>
            <a:r>
              <a:rPr lang="hi-IN" sz="4800" dirty="0" smtClean="0"/>
              <a:t>स्वच्छ </a:t>
            </a:r>
            <a:r>
              <a:rPr lang="hi-IN" sz="4800" dirty="0" err="1" smtClean="0"/>
              <a:t>नोट</a:t>
            </a:r>
            <a:r>
              <a:rPr lang="hi-IN" sz="4800" dirty="0" smtClean="0"/>
              <a:t> निति</a:t>
            </a:r>
            <a:endParaRPr lang="en-US" sz="4800" dirty="0" smtClean="0"/>
          </a:p>
          <a:p>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RBI Act, 1934 - Section 27</a:t>
            </a:r>
            <a:br>
              <a:rPr lang="en-US" dirty="0" smtClean="0"/>
            </a:br>
            <a:endParaRPr lang="en-GB" dirty="0"/>
          </a:p>
        </p:txBody>
      </p:sp>
      <p:sp>
        <p:nvSpPr>
          <p:cNvPr id="3" name="Content Placeholder 2"/>
          <p:cNvSpPr>
            <a:spLocks noGrp="1"/>
          </p:cNvSpPr>
          <p:nvPr>
            <p:ph idx="1"/>
          </p:nvPr>
        </p:nvSpPr>
        <p:spPr/>
        <p:txBody>
          <a:bodyPr/>
          <a:lstStyle/>
          <a:p>
            <a:r>
              <a:rPr lang="en-US" sz="3600" dirty="0" smtClean="0"/>
              <a:t>The Bank shall not reissue bank notes which are torn, defaced or excessively soiled.</a:t>
            </a:r>
          </a:p>
          <a:p>
            <a:r>
              <a:rPr lang="en-US" sz="3600" dirty="0" smtClean="0"/>
              <a:t>Announced by RBI Governor in 1999.</a:t>
            </a:r>
          </a:p>
          <a:p>
            <a:r>
              <a:rPr lang="en-US" sz="3600" dirty="0" smtClean="0"/>
              <a:t>Ensure "adequate, good quality clean notes are available throughout the country". </a:t>
            </a:r>
            <a:endParaRPr lang="en-GB" sz="3600" dirty="0" smtClean="0"/>
          </a:p>
          <a:p>
            <a:endParaRPr lang="en-US" dirty="0" smtClean="0"/>
          </a:p>
          <a:p>
            <a:endParaRPr lang="en-US" dirty="0" smtClean="0"/>
          </a:p>
          <a:p>
            <a:endParaRPr lang="en-US" dirty="0" smtClean="0"/>
          </a:p>
          <a:p>
            <a:endParaRPr lang="en-US"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200" dirty="0" smtClean="0"/>
              <a:t>What is the Meaning of Currency Management?</a:t>
            </a:r>
            <a:endParaRPr lang="en-GB" sz="3200" dirty="0"/>
          </a:p>
        </p:txBody>
      </p:sp>
      <p:sp>
        <p:nvSpPr>
          <p:cNvPr id="3" name="Content Placeholder 2"/>
          <p:cNvSpPr>
            <a:spLocks noGrp="1"/>
          </p:cNvSpPr>
          <p:nvPr>
            <p:ph sz="half" idx="1"/>
          </p:nvPr>
        </p:nvSpPr>
        <p:spPr/>
        <p:txBody>
          <a:bodyPr>
            <a:normAutofit fontScale="77500" lnSpcReduction="20000"/>
          </a:bodyPr>
          <a:lstStyle/>
          <a:p>
            <a:r>
              <a:rPr lang="en-US" sz="4000" dirty="0" smtClean="0"/>
              <a:t>Legal Framework</a:t>
            </a:r>
          </a:p>
          <a:p>
            <a:r>
              <a:rPr lang="en-US" sz="4000" dirty="0" smtClean="0"/>
              <a:t>Infrastructure</a:t>
            </a:r>
          </a:p>
          <a:p>
            <a:r>
              <a:rPr lang="en-US" sz="4000" dirty="0" smtClean="0"/>
              <a:t>Estimate - How?</a:t>
            </a:r>
          </a:p>
          <a:p>
            <a:r>
              <a:rPr lang="en-US" sz="4000" dirty="0" smtClean="0"/>
              <a:t>Indent</a:t>
            </a:r>
          </a:p>
          <a:p>
            <a:r>
              <a:rPr lang="en-US" sz="4000" dirty="0" smtClean="0"/>
              <a:t>Issue</a:t>
            </a:r>
          </a:p>
          <a:p>
            <a:r>
              <a:rPr lang="en-US" sz="4000" dirty="0" smtClean="0"/>
              <a:t>Withdraw</a:t>
            </a:r>
          </a:p>
          <a:p>
            <a:r>
              <a:rPr lang="en-US" sz="4000" dirty="0" smtClean="0"/>
              <a:t>Destroy</a:t>
            </a:r>
          </a:p>
          <a:p>
            <a:r>
              <a:rPr lang="en-US" sz="4000" dirty="0" smtClean="0"/>
              <a:t>Reserve Management</a:t>
            </a:r>
          </a:p>
          <a:p>
            <a:endParaRPr lang="en-US" sz="4000" dirty="0" smtClean="0"/>
          </a:p>
        </p:txBody>
      </p:sp>
      <p:sp>
        <p:nvSpPr>
          <p:cNvPr id="7" name="Content Placeholder 6"/>
          <p:cNvSpPr>
            <a:spLocks noGrp="1"/>
          </p:cNvSpPr>
          <p:nvPr>
            <p:ph sz="half" idx="2"/>
          </p:nvPr>
        </p:nvSpPr>
        <p:spPr/>
        <p:txBody>
          <a:bodyPr>
            <a:normAutofit fontScale="77500" lnSpcReduction="20000"/>
          </a:bodyPr>
          <a:lstStyle/>
          <a:p>
            <a:r>
              <a:rPr lang="en-US" sz="4000" dirty="0" smtClean="0"/>
              <a:t>Design </a:t>
            </a:r>
          </a:p>
          <a:p>
            <a:r>
              <a:rPr lang="en-US" sz="4000" dirty="0" smtClean="0"/>
              <a:t>R&amp;D</a:t>
            </a:r>
          </a:p>
          <a:p>
            <a:r>
              <a:rPr lang="en-US" sz="4000" dirty="0" smtClean="0"/>
              <a:t>Technology</a:t>
            </a:r>
            <a:endParaRPr lang="en-GB" sz="4000" dirty="0" smtClean="0"/>
          </a:p>
          <a:p>
            <a:r>
              <a:rPr lang="en-US" sz="4000" dirty="0" smtClean="0"/>
              <a:t>Customer Service</a:t>
            </a:r>
          </a:p>
          <a:p>
            <a:r>
              <a:rPr lang="en-US" sz="4000" dirty="0" smtClean="0"/>
              <a:t>Counterfeiting</a:t>
            </a:r>
          </a:p>
          <a:p>
            <a:r>
              <a:rPr lang="en-US" sz="4000" dirty="0" smtClean="0"/>
              <a:t>Public Awareness</a:t>
            </a:r>
          </a:p>
          <a:p>
            <a:r>
              <a:rPr lang="en-US" sz="4300" dirty="0" smtClean="0"/>
              <a:t>Coordination</a:t>
            </a:r>
            <a:endParaRPr lang="en-GB" sz="4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amond(in)">
                                      <p:cBhvr>
                                        <p:cTn id="10" dur="2000"/>
                                        <p:tgtEl>
                                          <p:spTgt spid="3">
                                            <p:txEl>
                                              <p:pRg st="0" end="0"/>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amond(in)">
                                      <p:cBhvr>
                                        <p:cTn id="13" dur="2000"/>
                                        <p:tgtEl>
                                          <p:spTgt spid="3">
                                            <p:txEl>
                                              <p:pRg st="1" end="1"/>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in)">
                                      <p:cBhvr>
                                        <p:cTn id="25" dur="2000"/>
                                        <p:tgtEl>
                                          <p:spTgt spid="3">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amond(in)">
                                      <p:cBhvr>
                                        <p:cTn id="28" dur="2000"/>
                                        <p:tgtEl>
                                          <p:spTgt spid="3">
                                            <p:txEl>
                                              <p:pRg st="7" end="7"/>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diamond(in)">
                                      <p:cBhvr>
                                        <p:cTn id="31" dur="2000"/>
                                        <p:tgtEl>
                                          <p:spTgt spid="7">
                                            <p:txEl>
                                              <p:pRg st="0" end="0"/>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7">
                                            <p:txEl>
                                              <p:pRg st="1" end="1"/>
                                            </p:txEl>
                                          </p:spTgt>
                                        </p:tgtEl>
                                        <p:attrNameLst>
                                          <p:attrName>style.visibility</p:attrName>
                                        </p:attrNameLst>
                                      </p:cBhvr>
                                      <p:to>
                                        <p:strVal val="visible"/>
                                      </p:to>
                                    </p:set>
                                    <p:animEffect transition="in" filter="diamond(in)">
                                      <p:cBhvr>
                                        <p:cTn id="34" dur="2000"/>
                                        <p:tgtEl>
                                          <p:spTgt spid="7">
                                            <p:txEl>
                                              <p:pRg st="1" end="1"/>
                                            </p:txEl>
                                          </p:spTgt>
                                        </p:tgtEl>
                                      </p:cBhvr>
                                    </p:animEffect>
                                  </p:childTnLst>
                                </p:cTn>
                              </p:par>
                              <p:par>
                                <p:cTn id="35" presetID="8" presetClass="entr" presetSubtype="16" fill="hold" nodeType="with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diamond(in)">
                                      <p:cBhvr>
                                        <p:cTn id="37" dur="2000"/>
                                        <p:tgtEl>
                                          <p:spTgt spid="7">
                                            <p:txEl>
                                              <p:pRg st="2" end="2"/>
                                            </p:txEl>
                                          </p:spTgt>
                                        </p:tgtEl>
                                      </p:cBhvr>
                                    </p:animEffect>
                                  </p:childTnLst>
                                </p:cTn>
                              </p:par>
                              <p:par>
                                <p:cTn id="38" presetID="8" presetClass="entr" presetSubtype="16" fill="hold" nodeType="withEffect">
                                  <p:stCondLst>
                                    <p:cond delay="0"/>
                                  </p:stCondLst>
                                  <p:childTnLst>
                                    <p:set>
                                      <p:cBhvr>
                                        <p:cTn id="39" dur="1" fill="hold">
                                          <p:stCondLst>
                                            <p:cond delay="0"/>
                                          </p:stCondLst>
                                        </p:cTn>
                                        <p:tgtEl>
                                          <p:spTgt spid="7">
                                            <p:txEl>
                                              <p:pRg st="3" end="3"/>
                                            </p:txEl>
                                          </p:spTgt>
                                        </p:tgtEl>
                                        <p:attrNameLst>
                                          <p:attrName>style.visibility</p:attrName>
                                        </p:attrNameLst>
                                      </p:cBhvr>
                                      <p:to>
                                        <p:strVal val="visible"/>
                                      </p:to>
                                    </p:set>
                                    <p:animEffect transition="in" filter="diamond(in)">
                                      <p:cBhvr>
                                        <p:cTn id="40" dur="2000"/>
                                        <p:tgtEl>
                                          <p:spTgt spid="7">
                                            <p:txEl>
                                              <p:pRg st="3" end="3"/>
                                            </p:txEl>
                                          </p:spTgt>
                                        </p:tgtEl>
                                      </p:cBhvr>
                                    </p:animEffect>
                                  </p:childTnLst>
                                </p:cTn>
                              </p:par>
                              <p:par>
                                <p:cTn id="41" presetID="8" presetClass="entr" presetSubtype="16" fill="hold" nodeType="with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Effect transition="in" filter="diamond(in)">
                                      <p:cBhvr>
                                        <p:cTn id="43" dur="2000"/>
                                        <p:tgtEl>
                                          <p:spTgt spid="7">
                                            <p:txEl>
                                              <p:pRg st="4" end="4"/>
                                            </p:txEl>
                                          </p:spTgt>
                                        </p:tgtEl>
                                      </p:cBhvr>
                                    </p:animEffect>
                                  </p:childTnLst>
                                </p:cTn>
                              </p:par>
                              <p:par>
                                <p:cTn id="44" presetID="8" presetClass="entr" presetSubtype="16" fill="hold" nodeType="withEffect">
                                  <p:stCondLst>
                                    <p:cond delay="0"/>
                                  </p:stCondLst>
                                  <p:childTnLst>
                                    <p:set>
                                      <p:cBhvr>
                                        <p:cTn id="45" dur="1" fill="hold">
                                          <p:stCondLst>
                                            <p:cond delay="0"/>
                                          </p:stCondLst>
                                        </p:cTn>
                                        <p:tgtEl>
                                          <p:spTgt spid="7">
                                            <p:txEl>
                                              <p:pRg st="5" end="5"/>
                                            </p:txEl>
                                          </p:spTgt>
                                        </p:tgtEl>
                                        <p:attrNameLst>
                                          <p:attrName>style.visibility</p:attrName>
                                        </p:attrNameLst>
                                      </p:cBhvr>
                                      <p:to>
                                        <p:strVal val="visible"/>
                                      </p:to>
                                    </p:set>
                                    <p:animEffect transition="in" filter="diamond(in)">
                                      <p:cBhvr>
                                        <p:cTn id="46" dur="2000"/>
                                        <p:tgtEl>
                                          <p:spTgt spid="7">
                                            <p:txEl>
                                              <p:pRg st="5" end="5"/>
                                            </p:txEl>
                                          </p:spTgt>
                                        </p:tgtEl>
                                      </p:cBhvr>
                                    </p:animEffect>
                                  </p:childTnLst>
                                </p:cTn>
                              </p:par>
                              <p:par>
                                <p:cTn id="47" presetID="8" presetClass="entr" presetSubtype="16" fill="hold" nodeType="with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diamond(in)">
                                      <p:cBhvr>
                                        <p:cTn id="49" dur="20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Clean Note Policy – Two Aspects</a:t>
            </a:r>
            <a:endParaRPr lang="en-GB" dirty="0"/>
          </a:p>
        </p:txBody>
      </p:sp>
      <p:sp>
        <p:nvSpPr>
          <p:cNvPr id="3" name="Content Placeholder 2"/>
          <p:cNvSpPr>
            <a:spLocks noGrp="1"/>
          </p:cNvSpPr>
          <p:nvPr>
            <p:ph idx="1"/>
          </p:nvPr>
        </p:nvSpPr>
        <p:spPr/>
        <p:txBody>
          <a:bodyPr/>
          <a:lstStyle/>
          <a:p>
            <a:endParaRPr lang="en-US" dirty="0" smtClean="0"/>
          </a:p>
          <a:p>
            <a:r>
              <a:rPr lang="en-US" dirty="0" smtClean="0"/>
              <a:t>Supply</a:t>
            </a:r>
          </a:p>
          <a:p>
            <a:endParaRPr lang="en-US" dirty="0" smtClean="0"/>
          </a:p>
          <a:p>
            <a:r>
              <a:rPr lang="en-US" dirty="0" smtClean="0"/>
              <a:t>Withdrawal</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2688"/>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Steps to implement Clean Note  Policy</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lvl="0"/>
            <a:r>
              <a:rPr lang="en-GB" dirty="0" smtClean="0"/>
              <a:t>Modernisation of existing banknote printing presses and the mints</a:t>
            </a:r>
          </a:p>
          <a:p>
            <a:pPr lvl="0"/>
            <a:endParaRPr lang="en-IN" dirty="0" smtClean="0"/>
          </a:p>
          <a:p>
            <a:pPr lvl="0"/>
            <a:r>
              <a:rPr lang="en-GB" dirty="0" smtClean="0"/>
              <a:t>BRBNMPL set up on February 03, 1995.  Two banknote printing presses commenced production from June 01, </a:t>
            </a:r>
            <a:r>
              <a:rPr lang="en-GB" b="1" dirty="0" smtClean="0"/>
              <a:t>1996</a:t>
            </a:r>
            <a:r>
              <a:rPr lang="en-GB" dirty="0" smtClean="0"/>
              <a:t> and December 11, 1996, respectively.   </a:t>
            </a:r>
            <a:endParaRPr lang="en-IN" dirty="0" smtClean="0"/>
          </a:p>
          <a:p>
            <a:pPr lvl="0"/>
            <a:endParaRPr lang="en-GB" dirty="0" smtClean="0"/>
          </a:p>
          <a:p>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GB" b="1" dirty="0" smtClean="0"/>
              <a:t> Steps to implement Clean Note Policy</a:t>
            </a:r>
            <a:endParaRPr lang="en-IN" dirty="0"/>
          </a:p>
        </p:txBody>
      </p:sp>
      <p:sp>
        <p:nvSpPr>
          <p:cNvPr id="3" name="Content Placeholder 2"/>
          <p:cNvSpPr>
            <a:spLocks noGrp="1"/>
          </p:cNvSpPr>
          <p:nvPr>
            <p:ph idx="1"/>
          </p:nvPr>
        </p:nvSpPr>
        <p:spPr/>
        <p:txBody>
          <a:bodyPr>
            <a:normAutofit/>
          </a:bodyPr>
          <a:lstStyle/>
          <a:p>
            <a:r>
              <a:rPr lang="en-IN" dirty="0" smtClean="0"/>
              <a:t>Mechanisation – CVPS, SBS, CVM, NSM</a:t>
            </a:r>
          </a:p>
          <a:p>
            <a:r>
              <a:rPr lang="en-IN" dirty="0" smtClean="0"/>
              <a:t>Stop Stapling of notes – Directive – November 2001</a:t>
            </a:r>
          </a:p>
          <a:p>
            <a:r>
              <a:rPr lang="en-IN" dirty="0" smtClean="0"/>
              <a:t>Coinisation</a:t>
            </a:r>
          </a:p>
          <a:p>
            <a:r>
              <a:rPr lang="en-IN" dirty="0" smtClean="0"/>
              <a:t>Polymer Notes</a:t>
            </a:r>
          </a:p>
          <a:p>
            <a:r>
              <a:rPr lang="en-IN" dirty="0" smtClean="0"/>
              <a:t>Special Drives</a:t>
            </a:r>
          </a:p>
          <a:p>
            <a:r>
              <a:rPr lang="en-IN" dirty="0" smtClean="0"/>
              <a:t>ICCOMS</a:t>
            </a:r>
          </a:p>
          <a:p>
            <a:r>
              <a:rPr lang="en-IN" dirty="0" smtClean="0"/>
              <a:t>Incentive and Penalty</a:t>
            </a:r>
          </a:p>
          <a:p>
            <a:r>
              <a:rPr lang="en-IN" dirty="0" smtClean="0"/>
              <a:t>CPCs</a:t>
            </a:r>
          </a:p>
          <a:p>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Public Awareness</a:t>
            </a:r>
            <a:endParaRPr lang="en-IN" dirty="0"/>
          </a:p>
        </p:txBody>
      </p:sp>
      <p:sp>
        <p:nvSpPr>
          <p:cNvPr id="3" name="Content Placeholder 2"/>
          <p:cNvSpPr>
            <a:spLocks noGrp="1"/>
          </p:cNvSpPr>
          <p:nvPr>
            <p:ph idx="1"/>
          </p:nvPr>
        </p:nvSpPr>
        <p:spPr/>
        <p:txBody>
          <a:bodyPr/>
          <a:lstStyle/>
          <a:p>
            <a:pPr>
              <a:buNone/>
            </a:pPr>
            <a:r>
              <a:rPr lang="en-GB" dirty="0" smtClean="0"/>
              <a:t>    </a:t>
            </a:r>
            <a:endParaRPr lang="en-IN" sz="2800" dirty="0" smtClean="0"/>
          </a:p>
          <a:p>
            <a:pPr lvl="1"/>
            <a:r>
              <a:rPr lang="en-GB" sz="3200" dirty="0" smtClean="0"/>
              <a:t>Not to staple the banknotes </a:t>
            </a:r>
            <a:endParaRPr lang="en-IN" sz="3200" dirty="0" smtClean="0"/>
          </a:p>
          <a:p>
            <a:pPr lvl="1"/>
            <a:r>
              <a:rPr lang="en-GB" sz="3200" dirty="0" smtClean="0"/>
              <a:t>Not to write / put rubber stamp or any other mark on the banknotes </a:t>
            </a:r>
          </a:p>
          <a:p>
            <a:pPr lvl="1"/>
            <a:r>
              <a:rPr lang="en-GB" sz="3200" dirty="0" smtClean="0"/>
              <a:t>Store the banknotes safely to prevent any damage</a:t>
            </a:r>
            <a:endParaRPr lang="en-IN" sz="32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533400"/>
          </a:xfrm>
        </p:spPr>
        <p:txBody>
          <a:bodyPr>
            <a:normAutofit fontScale="90000"/>
          </a:bodyPr>
          <a:lstStyle/>
          <a:p>
            <a:r>
              <a:rPr lang="en-US" sz="5400" dirty="0" smtClean="0"/>
              <a:t>CURRENCY CHEST MECHANISM</a:t>
            </a:r>
            <a:br>
              <a:rPr lang="en-US" sz="5400" dirty="0" smtClean="0"/>
            </a:br>
            <a:endParaRPr lang="en-GB" dirty="0"/>
          </a:p>
        </p:txBody>
      </p:sp>
      <p:sp>
        <p:nvSpPr>
          <p:cNvPr id="3" name="Content Placeholder 2"/>
          <p:cNvSpPr>
            <a:spLocks noGrp="1"/>
          </p:cNvSpPr>
          <p:nvPr>
            <p:ph idx="1"/>
          </p:nvPr>
        </p:nvSpPr>
        <p:spPr/>
        <p:txBody>
          <a:bodyPr>
            <a:normAutofit lnSpcReduction="10000"/>
          </a:bodyPr>
          <a:lstStyle/>
          <a:p>
            <a:pPr algn="just">
              <a:buNone/>
            </a:pPr>
            <a:r>
              <a:rPr lang="en-US" sz="4000" dirty="0" smtClean="0">
                <a:solidFill>
                  <a:schemeClr val="accent2"/>
                </a:solidFill>
              </a:rPr>
              <a:t>Sec.39 (2) of RBI Act, 1934</a:t>
            </a:r>
          </a:p>
          <a:p>
            <a:pPr algn="just">
              <a:buNone/>
            </a:pPr>
            <a:r>
              <a:rPr lang="en-US" sz="3200" dirty="0" smtClean="0">
                <a:solidFill>
                  <a:schemeClr val="accent3">
                    <a:lumMod val="50000"/>
                  </a:schemeClr>
                </a:solidFill>
              </a:rPr>
              <a:t>RBI shall in exchange for notes of two rupees or upwards, supply notes of lower value or other coins which are legal tender in such quantities as may be required for circulation.</a:t>
            </a:r>
          </a:p>
          <a:p>
            <a:pPr algn="just">
              <a:buNone/>
            </a:pPr>
            <a:r>
              <a:rPr lang="en-US" sz="3200" dirty="0" smtClean="0"/>
              <a:t>So, the responsibility for proper and efficient distribution of notes within the circle rests with the Issue Department of the circle. </a:t>
            </a:r>
          </a:p>
          <a:p>
            <a:pPr algn="just">
              <a:buNone/>
            </a:pPr>
            <a:endParaRPr lang="en-US" sz="3200"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fld id="{F3BE027A-2A99-45EB-8478-0AABD0ABB642}" type="datetime1">
              <a:rPr lang="en-US"/>
              <a:pPr/>
              <a:t>10/15/2012</a:t>
            </a:fld>
            <a:endParaRPr lang="en-US"/>
          </a:p>
        </p:txBody>
      </p:sp>
      <p:sp>
        <p:nvSpPr>
          <p:cNvPr id="5" name="Footer Placeholder 2"/>
          <p:cNvSpPr>
            <a:spLocks noGrp="1"/>
          </p:cNvSpPr>
          <p:nvPr>
            <p:ph type="ftr" sz="quarter" idx="11"/>
          </p:nvPr>
        </p:nvSpPr>
        <p:spPr/>
        <p:txBody>
          <a:bodyPr/>
          <a:lstStyle/>
          <a:p>
            <a:r>
              <a:rPr lang="en-US"/>
              <a:t>Issue Accounting</a:t>
            </a:r>
          </a:p>
        </p:txBody>
      </p:sp>
      <p:sp>
        <p:nvSpPr>
          <p:cNvPr id="6" name="Slide Number Placeholder 3"/>
          <p:cNvSpPr>
            <a:spLocks noGrp="1"/>
          </p:cNvSpPr>
          <p:nvPr>
            <p:ph type="sldNum" sz="quarter" idx="12"/>
          </p:nvPr>
        </p:nvSpPr>
        <p:spPr/>
        <p:txBody>
          <a:bodyPr/>
          <a:lstStyle/>
          <a:p>
            <a:fld id="{3ADF372B-EAE6-4322-9AB2-B68D32F72E58}" type="slidenum">
              <a:rPr lang="en-US"/>
              <a:pPr/>
              <a:t>55</a:t>
            </a:fld>
            <a:endParaRPr lang="en-US"/>
          </a:p>
        </p:txBody>
      </p:sp>
      <p:sp>
        <p:nvSpPr>
          <p:cNvPr id="658434" name="Text Box 2"/>
          <p:cNvSpPr txBox="1">
            <a:spLocks noChangeArrowheads="1"/>
          </p:cNvSpPr>
          <p:nvPr/>
        </p:nvSpPr>
        <p:spPr bwMode="auto">
          <a:xfrm>
            <a:off x="762000" y="1547813"/>
            <a:ext cx="8077200" cy="4486275"/>
          </a:xfrm>
          <a:prstGeom prst="rect">
            <a:avLst/>
          </a:prstGeom>
          <a:noFill/>
          <a:ln w="9525">
            <a:noFill/>
            <a:miter lim="800000"/>
            <a:headEnd/>
            <a:tailEnd/>
          </a:ln>
          <a:effectLst/>
        </p:spPr>
        <p:txBody>
          <a:bodyPr>
            <a:spAutoFit/>
          </a:bodyPr>
          <a:lstStyle/>
          <a:p>
            <a:pPr eaLnBrk="1" hangingPunct="1">
              <a:spcBef>
                <a:spcPct val="50000"/>
              </a:spcBef>
              <a:buFontTx/>
              <a:buChar char="•"/>
            </a:pPr>
            <a:r>
              <a:rPr lang="en-US" sz="3600" dirty="0">
                <a:latin typeface="Times New Roman" charset="0"/>
                <a:ea typeface="Arial Unicode MS" pitchFamily="34" charset="-128"/>
                <a:cs typeface="Arial Unicode MS" pitchFamily="34" charset="-128"/>
              </a:rPr>
              <a:t>Nothing but strong rooms where stocks of </a:t>
            </a:r>
            <a:r>
              <a:rPr lang="en-US" sz="3600" dirty="0" err="1">
                <a:latin typeface="Times New Roman" charset="0"/>
                <a:ea typeface="Arial Unicode MS" pitchFamily="34" charset="-128"/>
                <a:cs typeface="Arial Unicode MS" pitchFamily="34" charset="-128"/>
              </a:rPr>
              <a:t>fresh,reissuable</a:t>
            </a:r>
            <a:r>
              <a:rPr lang="en-US" sz="3600" dirty="0">
                <a:latin typeface="Times New Roman" charset="0"/>
                <a:ea typeface="Arial Unicode MS" pitchFamily="34" charset="-128"/>
                <a:cs typeface="Arial Unicode MS" pitchFamily="34" charset="-128"/>
              </a:rPr>
              <a:t>, soiled notes  and rupee coins are stored.</a:t>
            </a:r>
          </a:p>
          <a:p>
            <a:pPr eaLnBrk="1" hangingPunct="1">
              <a:spcBef>
                <a:spcPct val="50000"/>
              </a:spcBef>
            </a:pPr>
            <a:r>
              <a:rPr lang="en-US" sz="3600" dirty="0">
                <a:solidFill>
                  <a:schemeClr val="hlink"/>
                </a:solidFill>
                <a:latin typeface="Times New Roman" charset="0"/>
                <a:ea typeface="Arial Unicode MS" pitchFamily="34" charset="-128"/>
                <a:cs typeface="Arial Unicode MS" pitchFamily="34" charset="-128"/>
              </a:rPr>
              <a:t>•</a:t>
            </a:r>
            <a:r>
              <a:rPr lang="en-US" sz="3600" dirty="0">
                <a:latin typeface="Times New Roman" charset="0"/>
                <a:ea typeface="Arial Unicode MS" pitchFamily="34" charset="-128"/>
                <a:cs typeface="Arial Unicode MS" pitchFamily="34" charset="-128"/>
              </a:rPr>
              <a:t>The currency chests are extensions of issue department and may be regarded as receptacles.</a:t>
            </a:r>
          </a:p>
          <a:p>
            <a:pPr eaLnBrk="1" hangingPunct="1">
              <a:spcBef>
                <a:spcPct val="50000"/>
              </a:spcBef>
            </a:pPr>
            <a:r>
              <a:rPr lang="en-US" sz="3600" dirty="0">
                <a:latin typeface="Times New Roman" charset="0"/>
                <a:ea typeface="Arial Unicode MS" pitchFamily="34" charset="-128"/>
                <a:cs typeface="Arial Unicode MS" pitchFamily="34" charset="-128"/>
              </a:rPr>
              <a:t>•Mini-issue departments</a:t>
            </a:r>
            <a:r>
              <a:rPr lang="en-US" sz="3600" b="0" dirty="0">
                <a:latin typeface="Arial Unicode MS" pitchFamily="34" charset="-128"/>
              </a:rPr>
              <a:t> </a:t>
            </a:r>
          </a:p>
        </p:txBody>
      </p:sp>
      <p:sp>
        <p:nvSpPr>
          <p:cNvPr id="658435" name="Text Box 3"/>
          <p:cNvSpPr txBox="1">
            <a:spLocks noChangeArrowheads="1"/>
          </p:cNvSpPr>
          <p:nvPr/>
        </p:nvSpPr>
        <p:spPr bwMode="auto">
          <a:xfrm>
            <a:off x="2209800" y="381000"/>
            <a:ext cx="4718050" cy="641350"/>
          </a:xfrm>
          <a:prstGeom prst="rect">
            <a:avLst/>
          </a:prstGeom>
          <a:noFill/>
          <a:ln w="9525">
            <a:noFill/>
            <a:miter lim="800000"/>
            <a:headEnd/>
            <a:tailEnd/>
          </a:ln>
          <a:effectLst/>
        </p:spPr>
        <p:txBody>
          <a:bodyPr wrap="none">
            <a:spAutoFit/>
          </a:bodyPr>
          <a:lstStyle/>
          <a:p>
            <a:pPr eaLnBrk="1" hangingPunct="1"/>
            <a:r>
              <a:rPr lang="en-US" sz="3600">
                <a:solidFill>
                  <a:schemeClr val="tx2"/>
                </a:solidFill>
                <a:latin typeface="Times New Roman" charset="0"/>
              </a:rPr>
              <a:t>CURRENCY CHESTS</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fld id="{B1A23DDB-1946-4DCF-937D-3661D83EFAFA}" type="datetime1">
              <a:rPr lang="en-US"/>
              <a:pPr/>
              <a:t>10/15/2012</a:t>
            </a:fld>
            <a:endParaRPr lang="en-US"/>
          </a:p>
        </p:txBody>
      </p:sp>
      <p:sp>
        <p:nvSpPr>
          <p:cNvPr id="4" name="Footer Placeholder 2"/>
          <p:cNvSpPr>
            <a:spLocks noGrp="1"/>
          </p:cNvSpPr>
          <p:nvPr>
            <p:ph type="ftr" sz="quarter" idx="11"/>
          </p:nvPr>
        </p:nvSpPr>
        <p:spPr/>
        <p:txBody>
          <a:bodyPr/>
          <a:lstStyle/>
          <a:p>
            <a:r>
              <a:rPr lang="en-US"/>
              <a:t>Issue Accounting</a:t>
            </a:r>
          </a:p>
        </p:txBody>
      </p:sp>
      <p:sp>
        <p:nvSpPr>
          <p:cNvPr id="5" name="Slide Number Placeholder 3"/>
          <p:cNvSpPr>
            <a:spLocks noGrp="1"/>
          </p:cNvSpPr>
          <p:nvPr>
            <p:ph type="sldNum" sz="quarter" idx="12"/>
          </p:nvPr>
        </p:nvSpPr>
        <p:spPr/>
        <p:txBody>
          <a:bodyPr/>
          <a:lstStyle/>
          <a:p>
            <a:fld id="{1CBD1A86-82D9-4812-86C2-196B9FAF69F1}" type="slidenum">
              <a:rPr lang="en-US"/>
              <a:pPr/>
              <a:t>56</a:t>
            </a:fld>
            <a:endParaRPr lang="en-US"/>
          </a:p>
        </p:txBody>
      </p:sp>
      <p:sp>
        <p:nvSpPr>
          <p:cNvPr id="661506" name="Text Box 2"/>
          <p:cNvSpPr txBox="1">
            <a:spLocks noChangeArrowheads="1"/>
          </p:cNvSpPr>
          <p:nvPr/>
        </p:nvSpPr>
        <p:spPr bwMode="auto">
          <a:xfrm>
            <a:off x="0" y="549275"/>
            <a:ext cx="9144000" cy="6370975"/>
          </a:xfrm>
          <a:prstGeom prst="rect">
            <a:avLst/>
          </a:prstGeom>
          <a:noFill/>
          <a:ln w="9525">
            <a:noFill/>
            <a:miter lim="800000"/>
            <a:headEnd/>
            <a:tailEnd/>
          </a:ln>
          <a:effectLst/>
        </p:spPr>
        <p:txBody>
          <a:bodyPr>
            <a:spAutoFit/>
          </a:bodyPr>
          <a:lstStyle/>
          <a:p>
            <a:pPr algn="ctr" eaLnBrk="1" hangingPunct="1">
              <a:spcBef>
                <a:spcPct val="50000"/>
              </a:spcBef>
            </a:pPr>
            <a:r>
              <a:rPr lang="en-US" sz="4000" dirty="0">
                <a:solidFill>
                  <a:schemeClr val="tx2"/>
                </a:solidFill>
                <a:latin typeface="Times New Roman" charset="0"/>
                <a:ea typeface="Arial Unicode MS" pitchFamily="34" charset="-128"/>
                <a:cs typeface="Arial Unicode MS" pitchFamily="34" charset="-128"/>
              </a:rPr>
              <a:t>OPERATIONS IN </a:t>
            </a:r>
            <a:r>
              <a:rPr lang="en-US" sz="4000" dirty="0" err="1">
                <a:solidFill>
                  <a:schemeClr val="tx2"/>
                </a:solidFill>
                <a:latin typeface="Times New Roman" charset="0"/>
                <a:ea typeface="Arial Unicode MS" pitchFamily="34" charset="-128"/>
                <a:cs typeface="Arial Unicode MS" pitchFamily="34" charset="-128"/>
              </a:rPr>
              <a:t>Cy.CHESTS</a:t>
            </a:r>
            <a:endParaRPr lang="en-US" sz="4000" dirty="0">
              <a:solidFill>
                <a:schemeClr val="tx2"/>
              </a:solidFill>
              <a:latin typeface="Times New Roman" charset="0"/>
              <a:ea typeface="Arial Unicode MS" pitchFamily="34" charset="-128"/>
              <a:cs typeface="Arial Unicode MS" pitchFamily="34" charset="-128"/>
            </a:endParaRPr>
          </a:p>
          <a:p>
            <a:pPr eaLnBrk="1" hangingPunct="1">
              <a:spcBef>
                <a:spcPct val="50000"/>
              </a:spcBef>
            </a:pPr>
            <a:r>
              <a:rPr lang="en-US" sz="4000" dirty="0">
                <a:latin typeface="Times New Roman" charset="0"/>
                <a:ea typeface="Arial Unicode MS" pitchFamily="34" charset="-128"/>
                <a:cs typeface="Arial Unicode MS" pitchFamily="34" charset="-128"/>
              </a:rPr>
              <a:t>Deposit of bank notes  - </a:t>
            </a:r>
            <a:r>
              <a:rPr lang="en-US" sz="3200" dirty="0">
                <a:solidFill>
                  <a:schemeClr val="accent2">
                    <a:lumMod val="75000"/>
                  </a:schemeClr>
                </a:solidFill>
                <a:latin typeface="Times New Roman" charset="0"/>
                <a:ea typeface="Arial Unicode MS" pitchFamily="34" charset="-128"/>
                <a:cs typeface="Arial Unicode MS" pitchFamily="34" charset="-128"/>
              </a:rPr>
              <a:t>reduction in notes in circulation</a:t>
            </a:r>
            <a:endParaRPr lang="en-US" sz="3200" b="0" dirty="0">
              <a:solidFill>
                <a:schemeClr val="accent2">
                  <a:lumMod val="75000"/>
                </a:schemeClr>
              </a:solidFill>
              <a:latin typeface="Times New Roman" charset="0"/>
              <a:ea typeface="Arial Unicode MS" pitchFamily="34" charset="-128"/>
              <a:cs typeface="Arial Unicode MS" pitchFamily="34" charset="-128"/>
            </a:endParaRPr>
          </a:p>
          <a:p>
            <a:pPr eaLnBrk="1" hangingPunct="1">
              <a:spcBef>
                <a:spcPct val="50000"/>
              </a:spcBef>
            </a:pPr>
            <a:r>
              <a:rPr lang="en-US" sz="4000" dirty="0">
                <a:latin typeface="Times New Roman" charset="0"/>
                <a:ea typeface="Arial Unicode MS" pitchFamily="34" charset="-128"/>
                <a:cs typeface="Arial Unicode MS" pitchFamily="34" charset="-128"/>
              </a:rPr>
              <a:t>Withdrawal of bank </a:t>
            </a:r>
            <a:r>
              <a:rPr lang="en-US" sz="4000" dirty="0" smtClean="0">
                <a:latin typeface="Times New Roman" charset="0"/>
                <a:ea typeface="Arial Unicode MS" pitchFamily="34" charset="-128"/>
                <a:cs typeface="Arial Unicode MS" pitchFamily="34" charset="-128"/>
              </a:rPr>
              <a:t>notes- </a:t>
            </a:r>
            <a:r>
              <a:rPr lang="en-US" sz="3200" dirty="0" smtClean="0">
                <a:solidFill>
                  <a:schemeClr val="accent2">
                    <a:lumMod val="75000"/>
                  </a:schemeClr>
                </a:solidFill>
                <a:latin typeface="Times New Roman" charset="0"/>
                <a:ea typeface="Arial Unicode MS" pitchFamily="34" charset="-128"/>
                <a:cs typeface="Arial Unicode MS" pitchFamily="34" charset="-128"/>
              </a:rPr>
              <a:t>increase </a:t>
            </a:r>
            <a:r>
              <a:rPr lang="en-US" sz="3200" dirty="0">
                <a:solidFill>
                  <a:schemeClr val="accent2">
                    <a:lumMod val="75000"/>
                  </a:schemeClr>
                </a:solidFill>
                <a:latin typeface="Times New Roman" charset="0"/>
                <a:ea typeface="Arial Unicode MS" pitchFamily="34" charset="-128"/>
                <a:cs typeface="Arial Unicode MS" pitchFamily="34" charset="-128"/>
              </a:rPr>
              <a:t>in notes in circulation</a:t>
            </a:r>
            <a:endParaRPr lang="en-US" sz="3200" b="0" dirty="0">
              <a:solidFill>
                <a:schemeClr val="accent2">
                  <a:lumMod val="75000"/>
                </a:schemeClr>
              </a:solidFill>
              <a:latin typeface="Times New Roman" charset="0"/>
              <a:ea typeface="Arial Unicode MS" pitchFamily="34" charset="-128"/>
              <a:cs typeface="Arial Unicode MS" pitchFamily="34" charset="-128"/>
            </a:endParaRPr>
          </a:p>
          <a:p>
            <a:pPr eaLnBrk="1" hangingPunct="1">
              <a:spcBef>
                <a:spcPct val="50000"/>
              </a:spcBef>
            </a:pPr>
            <a:r>
              <a:rPr lang="en-US" sz="4000" dirty="0">
                <a:latin typeface="Times New Roman" charset="0"/>
                <a:ea typeface="Arial Unicode MS" pitchFamily="34" charset="-128"/>
                <a:cs typeface="Arial Unicode MS" pitchFamily="34" charset="-128"/>
              </a:rPr>
              <a:t>Deposit of rupee coin-</a:t>
            </a:r>
            <a:r>
              <a:rPr lang="en-US" sz="3200" dirty="0">
                <a:solidFill>
                  <a:srgbClr val="0070C0"/>
                </a:solidFill>
                <a:latin typeface="Times New Roman" charset="0"/>
                <a:ea typeface="Arial Unicode MS" pitchFamily="34" charset="-128"/>
                <a:cs typeface="Arial Unicode MS" pitchFamily="34" charset="-128"/>
              </a:rPr>
              <a:t>Increase  in Assets of Issue Dept</a:t>
            </a:r>
            <a:endParaRPr lang="en-US" sz="3200" b="0" dirty="0">
              <a:solidFill>
                <a:srgbClr val="0070C0"/>
              </a:solidFill>
              <a:latin typeface="Times New Roman" charset="0"/>
              <a:ea typeface="Arial Unicode MS" pitchFamily="34" charset="-128"/>
              <a:cs typeface="Arial Unicode MS" pitchFamily="34" charset="-128"/>
            </a:endParaRPr>
          </a:p>
          <a:p>
            <a:pPr eaLnBrk="1" hangingPunct="1">
              <a:spcBef>
                <a:spcPct val="50000"/>
              </a:spcBef>
            </a:pPr>
            <a:r>
              <a:rPr lang="en-US" sz="4000" dirty="0">
                <a:latin typeface="Times New Roman" charset="0"/>
                <a:ea typeface="Arial Unicode MS" pitchFamily="34" charset="-128"/>
                <a:cs typeface="Arial Unicode MS" pitchFamily="34" charset="-128"/>
              </a:rPr>
              <a:t>Withdrawal of rupee coin- </a:t>
            </a:r>
            <a:r>
              <a:rPr lang="en-US" sz="3200" dirty="0">
                <a:solidFill>
                  <a:srgbClr val="0070C0"/>
                </a:solidFill>
                <a:latin typeface="Times New Roman" charset="0"/>
                <a:ea typeface="Arial Unicode MS" pitchFamily="34" charset="-128"/>
                <a:cs typeface="Arial Unicode MS" pitchFamily="34" charset="-128"/>
              </a:rPr>
              <a:t>reduction in Assets of Issue Department</a:t>
            </a:r>
            <a:r>
              <a:rPr lang="en-US" sz="3200" b="0" dirty="0">
                <a:solidFill>
                  <a:schemeClr val="folHlink"/>
                </a:solidFill>
                <a:latin typeface="Times New Roman" charset="0"/>
              </a:rPr>
              <a:t> </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819912"/>
          </a:xfrm>
        </p:spPr>
        <p:txBody>
          <a:bodyPr>
            <a:noAutofit/>
          </a:bodyPr>
          <a:lstStyle/>
          <a:p>
            <a:r>
              <a:rPr lang="en-US" sz="4800" dirty="0" smtClean="0"/>
              <a:t>CURRENCY CHEST MECHANISM</a:t>
            </a:r>
            <a:endParaRPr lang="en-GB" sz="4800" dirty="0"/>
          </a:p>
        </p:txBody>
      </p:sp>
      <p:sp>
        <p:nvSpPr>
          <p:cNvPr id="3" name="Content Placeholder 2"/>
          <p:cNvSpPr>
            <a:spLocks noGrp="1"/>
          </p:cNvSpPr>
          <p:nvPr>
            <p:ph idx="4294967295"/>
          </p:nvPr>
        </p:nvSpPr>
        <p:spPr>
          <a:xfrm>
            <a:off x="0" y="1935163"/>
            <a:ext cx="8229600" cy="4389437"/>
          </a:xfrm>
        </p:spPr>
        <p:txBody>
          <a:bodyPr>
            <a:normAutofit fontScale="55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US" sz="6000" dirty="0" smtClean="0"/>
              <a:t>Currency chests are nothing but strong rooms at the appointed branches of the banks. </a:t>
            </a:r>
          </a:p>
          <a:p>
            <a:pPr algn="just"/>
            <a:r>
              <a:rPr lang="en-US" sz="6000" dirty="0" smtClean="0"/>
              <a:t>In these strong rooms, stocks of fresh, </a:t>
            </a:r>
            <a:r>
              <a:rPr lang="en-US" sz="6000" dirty="0" err="1" smtClean="0"/>
              <a:t>reissuables</a:t>
            </a:r>
            <a:r>
              <a:rPr lang="en-US" sz="6000" dirty="0" smtClean="0"/>
              <a:t> and also soiled bank notes are stored. In other words, the currency chests are extensions of Issue Office. </a:t>
            </a:r>
          </a:p>
          <a:p>
            <a:pPr algn="just"/>
            <a:r>
              <a:rPr lang="en-US" sz="6000" dirty="0" smtClean="0"/>
              <a:t>The bank notes and Rupee coins held in currency chest are, therefore, the property of Issue Department. </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t>CURRENCY CHEST MECHANISM</a:t>
            </a:r>
            <a:r>
              <a:rPr lang="en-US" sz="1600" dirty="0" smtClean="0"/>
              <a:t/>
            </a:r>
            <a:br>
              <a:rPr lang="en-US" sz="1600" dirty="0" smtClean="0"/>
            </a:br>
            <a:endParaRPr lang="en-GB" sz="1600" dirty="0"/>
          </a:p>
        </p:txBody>
      </p:sp>
      <p:sp>
        <p:nvSpPr>
          <p:cNvPr id="3" name="Rectangle 2"/>
          <p:cNvSpPr/>
          <p:nvPr/>
        </p:nvSpPr>
        <p:spPr>
          <a:xfrm>
            <a:off x="609600" y="1997838"/>
            <a:ext cx="7848600" cy="5078313"/>
          </a:xfrm>
          <a:prstGeom prst="rect">
            <a:avLst/>
          </a:prstGeom>
        </p:spPr>
        <p:txBody>
          <a:bodyPr wrap="square">
            <a:spAutoFit/>
          </a:bodyPr>
          <a:lstStyle/>
          <a:p>
            <a:pPr algn="just"/>
            <a:r>
              <a:rPr lang="en-US" sz="3600" dirty="0" smtClean="0">
                <a:solidFill>
                  <a:srgbClr val="FF0000"/>
                </a:solidFill>
              </a:rPr>
              <a:t>Purposes for opening the currency chests: </a:t>
            </a:r>
            <a:r>
              <a:rPr lang="en-US" sz="2800" dirty="0" smtClean="0"/>
              <a:t> </a:t>
            </a:r>
            <a:br>
              <a:rPr lang="en-US" sz="2800" dirty="0" smtClean="0"/>
            </a:br>
            <a:r>
              <a:rPr lang="en-US" sz="2800" dirty="0" smtClean="0"/>
              <a:t>1. To meet the currency requirements of the public</a:t>
            </a:r>
            <a:br>
              <a:rPr lang="en-US" sz="2800" dirty="0" smtClean="0"/>
            </a:br>
            <a:r>
              <a:rPr lang="en-US" sz="2800" dirty="0" smtClean="0"/>
              <a:t>2. To maintain the quality of currency in circulation by withdrawing unfit notes</a:t>
            </a:r>
            <a:br>
              <a:rPr lang="en-US" sz="2800" dirty="0" smtClean="0"/>
            </a:br>
            <a:r>
              <a:rPr lang="en-US" sz="2800" dirty="0" smtClean="0"/>
              <a:t>3. To afford exchange facilities of one denomination into another.</a:t>
            </a:r>
          </a:p>
          <a:p>
            <a:pPr algn="just"/>
            <a:r>
              <a:rPr lang="en-US" sz="2800" dirty="0" smtClean="0"/>
              <a:t>4.To meet the payments of Governments/banks/public.</a:t>
            </a:r>
          </a:p>
          <a:p>
            <a:pPr algn="just"/>
            <a:r>
              <a:rPr lang="en-US" sz="2800" dirty="0" smtClean="0"/>
              <a:t>							</a:t>
            </a:r>
            <a:r>
              <a:rPr lang="en-US" sz="2800" dirty="0" smtClean="0">
                <a:solidFill>
                  <a:schemeClr val="accent3">
                    <a:lumMod val="50000"/>
                  </a:schemeClr>
                </a:solidFill>
              </a:rPr>
              <a:t>Contd.</a:t>
            </a:r>
          </a:p>
          <a:p>
            <a:pPr algn="just"/>
            <a:endParaRPr lang="en-US" sz="28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DB85FDBE-25AA-4FA9-B484-50C07A62D856}" type="slidenum">
              <a:rPr lang="en-US" smtClean="0"/>
              <a:pPr/>
              <a:t>59</a:t>
            </a:fld>
            <a:endParaRPr lang="en-US" smtClean="0"/>
          </a:p>
        </p:txBody>
      </p:sp>
      <p:sp>
        <p:nvSpPr>
          <p:cNvPr id="7171" name="Rectangle 2"/>
          <p:cNvSpPr>
            <a:spLocks noGrp="1" noChangeArrowheads="1"/>
          </p:cNvSpPr>
          <p:nvPr>
            <p:ph type="title"/>
          </p:nvPr>
        </p:nvSpPr>
        <p:spPr>
          <a:xfrm>
            <a:off x="457200" y="533400"/>
            <a:ext cx="8229600" cy="1143000"/>
          </a:xfrm>
        </p:spPr>
        <p:txBody>
          <a:bodyPr>
            <a:normAutofit fontScale="90000"/>
          </a:bodyPr>
          <a:lstStyle/>
          <a:p>
            <a:pPr>
              <a:defRPr/>
            </a:pPr>
            <a:r>
              <a:rPr lang="en-US" sz="5400" dirty="0" smtClean="0"/>
              <a:t/>
            </a:r>
            <a:br>
              <a:rPr lang="en-US" sz="5400" dirty="0" smtClean="0"/>
            </a:br>
            <a:r>
              <a:rPr lang="en-US" sz="5400" dirty="0" smtClean="0"/>
              <a:t> </a:t>
            </a:r>
            <a:br>
              <a:rPr lang="en-US" sz="5400" dirty="0" smtClean="0"/>
            </a:br>
            <a:r>
              <a:rPr lang="en-US" sz="5400" dirty="0" smtClean="0"/>
              <a:t/>
            </a:r>
            <a:br>
              <a:rPr lang="en-US" sz="5400" dirty="0" smtClean="0"/>
            </a:br>
            <a:r>
              <a:rPr lang="en-US" sz="5300" dirty="0" smtClean="0"/>
              <a:t>CURRENCY CHEST MECHANISM </a:t>
            </a:r>
            <a:r>
              <a:rPr lang="en-US" sz="4000" dirty="0" smtClean="0"/>
              <a:t>Purposes for opening the currency chests:</a:t>
            </a:r>
          </a:p>
        </p:txBody>
      </p:sp>
      <p:sp>
        <p:nvSpPr>
          <p:cNvPr id="7172" name="Rectangle 3"/>
          <p:cNvSpPr>
            <a:spLocks noGrp="1" noChangeArrowheads="1"/>
          </p:cNvSpPr>
          <p:nvPr>
            <p:ph type="body" idx="1"/>
          </p:nvPr>
        </p:nvSpPr>
        <p:spPr>
          <a:xfrm>
            <a:off x="457200" y="2209800"/>
            <a:ext cx="8229600" cy="3916363"/>
          </a:xfrm>
        </p:spPr>
        <p:txBody>
          <a:bodyPr>
            <a:normAutofit/>
          </a:bodyPr>
          <a:lstStyle/>
          <a:p>
            <a:pPr algn="just"/>
            <a:r>
              <a:rPr lang="en-US" sz="2800" dirty="0" smtClean="0"/>
              <a:t>5. To operate remittance facilities conveniently</a:t>
            </a:r>
          </a:p>
          <a:p>
            <a:pPr algn="just"/>
            <a:r>
              <a:rPr lang="en-US" sz="2800" dirty="0" smtClean="0"/>
              <a:t>6. To arrange for exchange of mutilated and other notes as per Note Refund Rules</a:t>
            </a:r>
          </a:p>
          <a:p>
            <a:pPr algn="just"/>
            <a:r>
              <a:rPr lang="en-US" sz="2800" dirty="0" smtClean="0"/>
              <a:t>7. To obviate the necessity of physical transfer of cash from one place to another at frequent intervals and</a:t>
            </a:r>
          </a:p>
          <a:p>
            <a:pPr algn="just"/>
            <a:r>
              <a:rPr lang="en-US" sz="2800" dirty="0" smtClean="0"/>
              <a:t>8. To enable the banks to work with minimum cash balance of their own.</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DB85FDBE-25AA-4FA9-B484-50C07A62D856}" type="slidenum">
              <a:rPr lang="en-US" smtClean="0"/>
              <a:pPr/>
              <a:t>6</a:t>
            </a:fld>
            <a:endParaRPr lang="en-US" smtClean="0"/>
          </a:p>
        </p:txBody>
      </p:sp>
      <p:sp>
        <p:nvSpPr>
          <p:cNvPr id="7171" name="Rectangle 2"/>
          <p:cNvSpPr>
            <a:spLocks noGrp="1" noChangeArrowheads="1"/>
          </p:cNvSpPr>
          <p:nvPr>
            <p:ph type="title"/>
          </p:nvPr>
        </p:nvSpPr>
        <p:spPr>
          <a:xfrm>
            <a:off x="457200" y="704088"/>
            <a:ext cx="8229600" cy="743712"/>
          </a:xfrm>
        </p:spPr>
        <p:txBody>
          <a:bodyPr>
            <a:normAutofit fontScale="90000"/>
          </a:bodyPr>
          <a:lstStyle/>
          <a:p>
            <a:pPr>
              <a:defRPr/>
            </a:pPr>
            <a:r>
              <a:rPr lang="en-US" dirty="0" smtClean="0"/>
              <a:t>Legal Provisions</a:t>
            </a:r>
          </a:p>
        </p:txBody>
      </p:sp>
      <p:sp>
        <p:nvSpPr>
          <p:cNvPr id="7172" name="Rectangle 3"/>
          <p:cNvSpPr>
            <a:spLocks noGrp="1" noChangeArrowheads="1"/>
          </p:cNvSpPr>
          <p:nvPr>
            <p:ph type="body" idx="1"/>
          </p:nvPr>
        </p:nvSpPr>
        <p:spPr>
          <a:xfrm>
            <a:off x="457200" y="1557338"/>
            <a:ext cx="8229600" cy="4568825"/>
          </a:xfrm>
        </p:spPr>
        <p:txBody>
          <a:bodyPr/>
          <a:lstStyle/>
          <a:p>
            <a:pPr>
              <a:buNone/>
              <a:defRPr/>
            </a:pPr>
            <a:r>
              <a:rPr lang="en-US" sz="4000" dirty="0" smtClean="0">
                <a:solidFill>
                  <a:srgbClr val="FF0000"/>
                </a:solidFill>
              </a:rPr>
              <a:t>Currency</a:t>
            </a:r>
          </a:p>
          <a:p>
            <a:pPr>
              <a:defRPr/>
            </a:pPr>
            <a:r>
              <a:rPr lang="en-US" dirty="0" smtClean="0"/>
              <a:t>Notes </a:t>
            </a:r>
          </a:p>
          <a:p>
            <a:pPr lvl="1" eaLnBrk="1" hangingPunct="1">
              <a:defRPr/>
            </a:pPr>
            <a:r>
              <a:rPr lang="en-US" dirty="0" smtClean="0"/>
              <a:t>Currency Note (1 Re Note) issued under Currency Ordinance 1940 – treated as Rupee Coin</a:t>
            </a:r>
          </a:p>
          <a:p>
            <a:pPr lvl="1" eaLnBrk="1" hangingPunct="1">
              <a:defRPr/>
            </a:pPr>
            <a:r>
              <a:rPr lang="en-US" dirty="0" smtClean="0"/>
              <a:t>Bank Note (Rs. 2 and above) </a:t>
            </a:r>
          </a:p>
          <a:p>
            <a:pPr eaLnBrk="1" hangingPunct="1">
              <a:defRPr/>
            </a:pPr>
            <a:r>
              <a:rPr lang="en-US" dirty="0" smtClean="0"/>
              <a:t>Coins (Indian Coinage Act, 1906)</a:t>
            </a:r>
          </a:p>
          <a:p>
            <a:pPr lvl="1" eaLnBrk="1" hangingPunct="1">
              <a:defRPr/>
            </a:pPr>
            <a:r>
              <a:rPr lang="en-US" dirty="0" smtClean="0"/>
              <a:t>Rupee coins (≥ Re. 1)</a:t>
            </a:r>
          </a:p>
          <a:p>
            <a:pPr lvl="1" eaLnBrk="1" hangingPunct="1">
              <a:defRPr/>
            </a:pPr>
            <a:r>
              <a:rPr lang="en-US" dirty="0" smtClean="0"/>
              <a:t>Small coins (&lt; Re. 1) – only 50p.</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0BE9285B-8D53-45F3-9C25-AFD8E14F163A}" type="slidenum">
              <a:rPr lang="en-US" smtClean="0"/>
              <a:pPr/>
              <a:t>60</a:t>
            </a:fld>
            <a:endParaRPr lang="en-US" smtClean="0"/>
          </a:p>
        </p:txBody>
      </p:sp>
      <p:sp>
        <p:nvSpPr>
          <p:cNvPr id="8195" name="Rectangle 2"/>
          <p:cNvSpPr>
            <a:spLocks noGrp="1" noChangeArrowheads="1"/>
          </p:cNvSpPr>
          <p:nvPr>
            <p:ph type="title"/>
          </p:nvPr>
        </p:nvSpPr>
        <p:spPr>
          <a:xfrm>
            <a:off x="457200" y="704088"/>
            <a:ext cx="8229600" cy="591312"/>
          </a:xfrm>
        </p:spPr>
        <p:txBody>
          <a:bodyPr>
            <a:normAutofit fontScale="90000"/>
          </a:bodyPr>
          <a:lstStyle/>
          <a:p>
            <a:pPr>
              <a:defRPr/>
            </a:pPr>
            <a:r>
              <a:rPr lang="en-US" sz="4800" dirty="0" smtClean="0"/>
              <a:t>CURRENCY CHEST MECHANISM</a:t>
            </a:r>
            <a:endParaRPr lang="en-US" dirty="0" smtClean="0"/>
          </a:p>
        </p:txBody>
      </p:sp>
      <p:sp>
        <p:nvSpPr>
          <p:cNvPr id="8196" name="Rectangle 3"/>
          <p:cNvSpPr>
            <a:spLocks noGrp="1" noChangeArrowheads="1"/>
          </p:cNvSpPr>
          <p:nvPr>
            <p:ph type="body" idx="1"/>
          </p:nvPr>
        </p:nvSpPr>
        <p:spPr>
          <a:xfrm>
            <a:off x="457200" y="1600200"/>
            <a:ext cx="8229600" cy="4724400"/>
          </a:xfrm>
        </p:spPr>
        <p:txBody>
          <a:bodyPr>
            <a:normAutofit fontScale="92500" lnSpcReduction="20000"/>
          </a:bodyPr>
          <a:lstStyle/>
          <a:p>
            <a:pPr>
              <a:buNone/>
            </a:pPr>
            <a:r>
              <a:rPr lang="en-US" sz="3600" dirty="0" smtClean="0">
                <a:solidFill>
                  <a:schemeClr val="accent2">
                    <a:lumMod val="75000"/>
                  </a:schemeClr>
                </a:solidFill>
              </a:rPr>
              <a:t>How it works?</a:t>
            </a:r>
          </a:p>
          <a:p>
            <a:pPr algn="just">
              <a:buNone/>
            </a:pPr>
            <a:endParaRPr lang="en-US" sz="2800" dirty="0" smtClean="0"/>
          </a:p>
          <a:p>
            <a:pPr algn="just"/>
            <a:r>
              <a:rPr lang="en-US" sz="3000" dirty="0" smtClean="0"/>
              <a:t>The bank notes printed at </a:t>
            </a:r>
            <a:r>
              <a:rPr lang="en-US" sz="3000" dirty="0" err="1" smtClean="0"/>
              <a:t>Nashik</a:t>
            </a:r>
            <a:r>
              <a:rPr lang="en-US" sz="3000" dirty="0" smtClean="0"/>
              <a:t>, </a:t>
            </a:r>
            <a:r>
              <a:rPr lang="en-US" sz="3000" dirty="0" err="1" smtClean="0"/>
              <a:t>Dewas</a:t>
            </a:r>
            <a:r>
              <a:rPr lang="en-US" sz="3000" dirty="0" smtClean="0"/>
              <a:t>, and the BRBNMPL presses at Mysore and </a:t>
            </a:r>
            <a:r>
              <a:rPr lang="en-US" sz="3000" dirty="0" err="1" smtClean="0"/>
              <a:t>Salboni</a:t>
            </a:r>
            <a:r>
              <a:rPr lang="en-US" sz="3000" dirty="0" smtClean="0"/>
              <a:t> are first sent to the Issue Departments at headquarters of 19 Issue Circles. </a:t>
            </a:r>
          </a:p>
          <a:p>
            <a:pPr algn="just"/>
            <a:r>
              <a:rPr lang="en-US" sz="3000" dirty="0" smtClean="0"/>
              <a:t>Then from each Issue Department, they are remitted to individual currency chests. </a:t>
            </a:r>
          </a:p>
          <a:p>
            <a:pPr algn="just"/>
            <a:r>
              <a:rPr lang="en-US" sz="3000" dirty="0" smtClean="0"/>
              <a:t>From the Issue Departments and Currency chests, the notes are issued to public and the total notes issued thus to public are the liabilities of Issue Department.</a:t>
            </a:r>
            <a:endParaRPr lang="en-US" sz="3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0E15F838-CB1E-4ED8-83BF-7F2AF3652214}" type="slidenum">
              <a:rPr lang="en-US" smtClean="0"/>
              <a:pPr/>
              <a:t>61</a:t>
            </a:fld>
            <a:endParaRPr lang="en-US" smtClean="0"/>
          </a:p>
        </p:txBody>
      </p:sp>
      <p:sp>
        <p:nvSpPr>
          <p:cNvPr id="9219" name="Rectangle 2"/>
          <p:cNvSpPr>
            <a:spLocks noGrp="1" noChangeArrowheads="1"/>
          </p:cNvSpPr>
          <p:nvPr>
            <p:ph type="title"/>
          </p:nvPr>
        </p:nvSpPr>
        <p:spPr>
          <a:xfrm>
            <a:off x="457200" y="704088"/>
            <a:ext cx="8229600" cy="667512"/>
          </a:xfrm>
        </p:spPr>
        <p:txBody>
          <a:bodyPr>
            <a:normAutofit fontScale="90000"/>
          </a:bodyPr>
          <a:lstStyle/>
          <a:p>
            <a:pPr>
              <a:defRPr/>
            </a:pPr>
            <a:r>
              <a:rPr lang="en-US" sz="4800" dirty="0" smtClean="0"/>
              <a:t>CURRENCY CHEST MECHANISM</a:t>
            </a:r>
            <a:endParaRPr lang="en-US" dirty="0" smtClean="0"/>
          </a:p>
        </p:txBody>
      </p:sp>
      <p:sp>
        <p:nvSpPr>
          <p:cNvPr id="9220" name="Rectangle 3"/>
          <p:cNvSpPr>
            <a:spLocks noGrp="1" noChangeArrowheads="1"/>
          </p:cNvSpPr>
          <p:nvPr>
            <p:ph type="body" idx="1"/>
          </p:nvPr>
        </p:nvSpPr>
        <p:spPr>
          <a:xfrm>
            <a:off x="457200" y="1484313"/>
            <a:ext cx="8229600" cy="5040312"/>
          </a:xfrm>
        </p:spPr>
        <p:txBody>
          <a:bodyPr/>
          <a:lstStyle/>
          <a:p>
            <a:pPr algn="just">
              <a:lnSpc>
                <a:spcPct val="80000"/>
              </a:lnSpc>
              <a:defRPr/>
            </a:pPr>
            <a:endParaRPr lang="en-US" sz="4000" dirty="0" smtClean="0"/>
          </a:p>
          <a:p>
            <a:pPr algn="just">
              <a:lnSpc>
                <a:spcPct val="80000"/>
              </a:lnSpc>
              <a:defRPr/>
            </a:pPr>
            <a:r>
              <a:rPr lang="en-US" sz="4000" dirty="0" smtClean="0"/>
              <a:t>The notes and coins are put into circulation through:</a:t>
            </a:r>
          </a:p>
          <a:p>
            <a:pPr algn="just">
              <a:lnSpc>
                <a:spcPct val="80000"/>
              </a:lnSpc>
              <a:defRPr/>
            </a:pPr>
            <a:r>
              <a:rPr lang="en-US" sz="4000" dirty="0" smtClean="0"/>
              <a:t> 20 Issue Offices of RBI(including One sub-office at </a:t>
            </a:r>
            <a:r>
              <a:rPr lang="en-US" sz="4000" dirty="0" err="1" smtClean="0"/>
              <a:t>Lucknow</a:t>
            </a:r>
            <a:r>
              <a:rPr lang="en-US" sz="4000" dirty="0" smtClean="0"/>
              <a:t> and one currency chest of RBI at Kochi)</a:t>
            </a:r>
          </a:p>
          <a:p>
            <a:pPr algn="just">
              <a:lnSpc>
                <a:spcPct val="80000"/>
              </a:lnSpc>
              <a:defRPr/>
            </a:pPr>
            <a:r>
              <a:rPr lang="en-US" sz="4000" dirty="0" smtClean="0"/>
              <a:t> 4221 currency chests</a:t>
            </a:r>
          </a:p>
          <a:p>
            <a:pPr algn="just">
              <a:lnSpc>
                <a:spcPct val="80000"/>
              </a:lnSpc>
              <a:defRPr/>
            </a:pPr>
            <a:r>
              <a:rPr lang="en-US" sz="4000" dirty="0" smtClean="0"/>
              <a:t>4018 SCDs</a:t>
            </a:r>
          </a:p>
          <a:p>
            <a:pPr eaLnBrk="1" hangingPunct="1">
              <a:lnSpc>
                <a:spcPct val="80000"/>
              </a:lnSpc>
              <a:buNone/>
              <a:defRPr/>
            </a:pPr>
            <a:endParaRPr lang="en-US" sz="24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228600"/>
            <a:ext cx="7772400" cy="609600"/>
          </a:xfrm>
        </p:spPr>
        <p:txBody>
          <a:bodyPr>
            <a:normAutofit fontScale="90000"/>
          </a:bodyPr>
          <a:lstStyle/>
          <a:p>
            <a:pPr>
              <a:defRPr/>
            </a:pPr>
            <a:r>
              <a:rPr lang="en-US" sz="4000" dirty="0" smtClean="0"/>
              <a:t>CURRENCY CHEST MECHANISM</a:t>
            </a:r>
            <a:endParaRPr lang="en-US" sz="4000" b="1" dirty="0" smtClean="0"/>
          </a:p>
        </p:txBody>
      </p:sp>
      <p:sp>
        <p:nvSpPr>
          <p:cNvPr id="5123" name="Rectangle 3"/>
          <p:cNvSpPr>
            <a:spLocks noGrp="1" noChangeArrowheads="1"/>
          </p:cNvSpPr>
          <p:nvPr>
            <p:ph type="body" idx="1"/>
          </p:nvPr>
        </p:nvSpPr>
        <p:spPr>
          <a:xfrm>
            <a:off x="762000" y="914400"/>
            <a:ext cx="7772400" cy="5943600"/>
          </a:xfrm>
        </p:spPr>
        <p:txBody>
          <a:bodyPr>
            <a:normAutofit lnSpcReduction="10000"/>
          </a:bodyPr>
          <a:lstStyle/>
          <a:p>
            <a:pPr algn="just"/>
            <a:r>
              <a:rPr lang="en-US" sz="2800" dirty="0" smtClean="0"/>
              <a:t>In terms of Section 33 of RBI Act, Rupee coin stocked in Issue Department and currency chests are one of the eligible assets that can be held as backing for note issue, since Rupee coins are issued by Government of India. </a:t>
            </a:r>
          </a:p>
          <a:p>
            <a:pPr algn="just"/>
            <a:r>
              <a:rPr lang="en-US" sz="2800" dirty="0" smtClean="0"/>
              <a:t>So long as Rupee coins are held in Issue Department (including currency chests) they form a part of the eligible assets. The moment they are issued to public, the assets of the Issue Department get depleted. </a:t>
            </a:r>
          </a:p>
          <a:p>
            <a:pPr algn="just"/>
            <a:r>
              <a:rPr lang="en-US" sz="2800" dirty="0" smtClean="0"/>
              <a:t>As Rupee coins are issued on behalf of Government of India, the liability of Issue Department does not go up as in the case of their issue to public.</a:t>
            </a:r>
          </a:p>
          <a:p>
            <a:pPr eaLnBrk="1" hangingPunct="1">
              <a:lnSpc>
                <a:spcPct val="145000"/>
              </a:lnSpc>
              <a:defRPr/>
            </a:pPr>
            <a:endParaRPr lang="en-US" sz="28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533400"/>
          </a:xfrm>
        </p:spPr>
        <p:txBody>
          <a:bodyPr>
            <a:normAutofit fontScale="90000"/>
          </a:bodyPr>
          <a:lstStyle/>
          <a:p>
            <a:pPr>
              <a:defRPr/>
            </a:pPr>
            <a:r>
              <a:rPr lang="en-US" sz="4800" dirty="0" smtClean="0"/>
              <a:t>CURRENCY CHEST MECHANISM</a:t>
            </a:r>
            <a:endParaRPr lang="en-US" b="1" dirty="0" smtClean="0"/>
          </a:p>
        </p:txBody>
      </p:sp>
      <p:sp>
        <p:nvSpPr>
          <p:cNvPr id="6147" name="Rectangle 3"/>
          <p:cNvSpPr>
            <a:spLocks noGrp="1" noChangeArrowheads="1"/>
          </p:cNvSpPr>
          <p:nvPr>
            <p:ph type="body" idx="1"/>
          </p:nvPr>
        </p:nvSpPr>
        <p:spPr>
          <a:xfrm>
            <a:off x="381000" y="762000"/>
            <a:ext cx="8534400" cy="5867400"/>
          </a:xfrm>
        </p:spPr>
        <p:txBody>
          <a:bodyPr>
            <a:normAutofit fontScale="85000" lnSpcReduction="10000"/>
          </a:bodyPr>
          <a:lstStyle/>
          <a:p>
            <a:pPr algn="just">
              <a:lnSpc>
                <a:spcPct val="155000"/>
              </a:lnSpc>
              <a:buNone/>
              <a:defRPr/>
            </a:pPr>
            <a:r>
              <a:rPr lang="en-US" sz="3800" u="sng" dirty="0" smtClean="0"/>
              <a:t>Currency Transfers </a:t>
            </a:r>
          </a:p>
          <a:p>
            <a:pPr algn="just">
              <a:lnSpc>
                <a:spcPct val="155000"/>
              </a:lnSpc>
              <a:defRPr/>
            </a:pPr>
            <a:r>
              <a:rPr lang="en-US" sz="2800" dirty="0" smtClean="0"/>
              <a:t>In currency chests, every day, the bank notes and Rupee coins are deposited and withdrawn. It is called Currency Transfers, which has the capacity of altering the Assets and Liabilities of Issue Department. </a:t>
            </a:r>
          </a:p>
          <a:p>
            <a:pPr algn="just">
              <a:lnSpc>
                <a:spcPct val="155000"/>
              </a:lnSpc>
              <a:defRPr/>
            </a:pPr>
            <a:r>
              <a:rPr lang="en-US" sz="2800" dirty="0" smtClean="0"/>
              <a:t>Every deposit of bank notes into currency chest will reduce the liability of Issue Department. On the other hand, every withdrawal will push up its liability. </a:t>
            </a:r>
          </a:p>
          <a:p>
            <a:pPr algn="just">
              <a:lnSpc>
                <a:spcPct val="155000"/>
              </a:lnSpc>
              <a:defRPr/>
            </a:pPr>
            <a:r>
              <a:rPr lang="en-US" sz="2800" dirty="0" smtClean="0"/>
              <a:t>Every deposit of Rupee coins will increase the assets of Issue Department and the withdrawals will reduce its assets. </a:t>
            </a:r>
            <a:endParaRPr lang="en-US" sz="2800" b="1" dirty="0" smtClean="0">
              <a:solidFill>
                <a:schemeClr val="tx2"/>
              </a:solidFill>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228600"/>
            <a:ext cx="7772400" cy="1066800"/>
          </a:xfrm>
        </p:spPr>
        <p:txBody>
          <a:bodyPr>
            <a:normAutofit/>
          </a:bodyPr>
          <a:lstStyle/>
          <a:p>
            <a:pPr>
              <a:defRPr/>
            </a:pPr>
            <a:r>
              <a:rPr lang="en-US" sz="4800" dirty="0" smtClean="0"/>
              <a:t>CURRENCY CHEST MECHANISM </a:t>
            </a:r>
            <a:endParaRPr lang="en-US" b="1" dirty="0" smtClean="0"/>
          </a:p>
        </p:txBody>
      </p:sp>
      <p:sp>
        <p:nvSpPr>
          <p:cNvPr id="7171" name="Rectangle 3"/>
          <p:cNvSpPr>
            <a:spLocks noGrp="1" noChangeArrowheads="1"/>
          </p:cNvSpPr>
          <p:nvPr>
            <p:ph type="body" idx="1"/>
          </p:nvPr>
        </p:nvSpPr>
        <p:spPr>
          <a:xfrm>
            <a:off x="685800" y="1600200"/>
            <a:ext cx="7772400" cy="4953000"/>
          </a:xfrm>
        </p:spPr>
        <p:txBody>
          <a:bodyPr>
            <a:normAutofit fontScale="77500" lnSpcReduction="20000"/>
          </a:bodyPr>
          <a:lstStyle/>
          <a:p>
            <a:pPr algn="just"/>
            <a:r>
              <a:rPr lang="en-US" sz="3600" dirty="0" smtClean="0"/>
              <a:t>The minimum amount of currency transfer in bank notes are Rs. 1,00,000 and in multiples of Rs. 50,000. </a:t>
            </a:r>
          </a:p>
          <a:p>
            <a:pPr algn="just"/>
            <a:r>
              <a:rPr lang="en-US" sz="3600" dirty="0" smtClean="0"/>
              <a:t>Besides, there may be Remittances between Currency chests on account of </a:t>
            </a:r>
            <a:r>
              <a:rPr lang="en-US" sz="3600" u="sng" dirty="0" smtClean="0"/>
              <a:t>diversion orders </a:t>
            </a:r>
            <a:r>
              <a:rPr lang="en-US" sz="3600" dirty="0" smtClean="0"/>
              <a:t>issued by Issue Office or </a:t>
            </a:r>
            <a:r>
              <a:rPr lang="en-US" sz="3600" u="sng" dirty="0" smtClean="0"/>
              <a:t>Fresh notes Remittances</a:t>
            </a:r>
            <a:r>
              <a:rPr lang="en-US" sz="3600" dirty="0" smtClean="0"/>
              <a:t> arranged from Issue Offices and </a:t>
            </a:r>
            <a:r>
              <a:rPr lang="en-US" sz="3600" u="sng" dirty="0" smtClean="0"/>
              <a:t>remittances of soiled notes </a:t>
            </a:r>
            <a:r>
              <a:rPr lang="en-US" sz="3600" dirty="0" smtClean="0"/>
              <a:t>from Currency chests to Issue Office. These remittances within the Circle do not alter the Chest Notes balances.</a:t>
            </a:r>
          </a:p>
          <a:p>
            <a:pPr algn="just"/>
            <a:r>
              <a:rPr lang="en-US" sz="3600" dirty="0" smtClean="0"/>
              <a:t>Remittances to and from other Issue Circles will affect the balances.</a:t>
            </a:r>
          </a:p>
          <a:p>
            <a:pPr eaLnBrk="1" hangingPunct="1">
              <a:lnSpc>
                <a:spcPct val="170000"/>
              </a:lnSpc>
              <a:defRPr/>
            </a:pPr>
            <a:endParaRPr lang="en-US" sz="28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4900" dirty="0" smtClean="0"/>
              <a:t>CURRENCY CHEST MECHANISM </a:t>
            </a:r>
            <a:r>
              <a:rPr lang="en-US" sz="3600" dirty="0" smtClean="0"/>
              <a:t/>
            </a:r>
            <a:br>
              <a:rPr lang="en-US" sz="3600" dirty="0" smtClean="0"/>
            </a:br>
            <a:r>
              <a:rPr lang="en-US" sz="3600" dirty="0" smtClean="0"/>
              <a:t>O</a:t>
            </a:r>
            <a:r>
              <a:rPr lang="en-US" sz="3600" b="1" dirty="0" smtClean="0"/>
              <a:t>pposite transfer</a:t>
            </a:r>
            <a:r>
              <a:rPr lang="en-US" sz="3600" dirty="0" smtClean="0"/>
              <a:t/>
            </a:r>
            <a:br>
              <a:rPr lang="en-US" sz="3600" dirty="0" smtClean="0"/>
            </a:br>
            <a:r>
              <a:rPr lang="en-US" sz="3600" b="1" dirty="0" smtClean="0"/>
              <a:t> </a:t>
            </a:r>
          </a:p>
        </p:txBody>
      </p:sp>
      <p:sp>
        <p:nvSpPr>
          <p:cNvPr id="8195" name="Rectangle 3"/>
          <p:cNvSpPr>
            <a:spLocks noGrp="1" noChangeArrowheads="1"/>
          </p:cNvSpPr>
          <p:nvPr>
            <p:ph type="body" idx="1"/>
          </p:nvPr>
        </p:nvSpPr>
        <p:spPr>
          <a:xfrm>
            <a:off x="685800" y="1447800"/>
            <a:ext cx="7772400" cy="5105400"/>
          </a:xfrm>
        </p:spPr>
        <p:txBody>
          <a:bodyPr>
            <a:normAutofit fontScale="40000" lnSpcReduction="20000"/>
          </a:bodyPr>
          <a:lstStyle/>
          <a:p>
            <a:pPr>
              <a:buNone/>
            </a:pPr>
            <a:r>
              <a:rPr lang="en-US" sz="7000" dirty="0" smtClean="0"/>
              <a:t>As per section 23 </a:t>
            </a:r>
          </a:p>
          <a:p>
            <a:pPr algn="just"/>
            <a:r>
              <a:rPr lang="en-US" sz="7000" dirty="0" smtClean="0"/>
              <a:t>Issue Department is to be kept distinct from the Banking Department.</a:t>
            </a:r>
          </a:p>
          <a:p>
            <a:pPr algn="just"/>
            <a:r>
              <a:rPr lang="en-US" sz="7000" dirty="0" smtClean="0"/>
              <a:t>The assets of Issue Department are not subject to any other liability excepting its own viz. bank notes in circulation. </a:t>
            </a:r>
          </a:p>
          <a:p>
            <a:pPr algn="just"/>
            <a:r>
              <a:rPr lang="en-US" sz="7000" dirty="0" smtClean="0"/>
              <a:t>On account of currency transfer transactions taking place at Chests the equilibrium of assets and liabilities of Issue Department gets affected. </a:t>
            </a:r>
          </a:p>
          <a:p>
            <a:pPr algn="just"/>
            <a:r>
              <a:rPr lang="en-US" sz="7000" dirty="0" smtClean="0"/>
              <a:t>In order to comply with </a:t>
            </a:r>
            <a:r>
              <a:rPr lang="en-US" sz="7000" u="sng" dirty="0" smtClean="0"/>
              <a:t>section 33</a:t>
            </a:r>
            <a:r>
              <a:rPr lang="en-US" sz="7000" dirty="0" smtClean="0"/>
              <a:t>, we have to bring back to equilibrium either by adjusting our assets position or liability position.</a:t>
            </a:r>
          </a:p>
          <a:p>
            <a:pPr eaLnBrk="1" hangingPunct="1">
              <a:lnSpc>
                <a:spcPct val="165000"/>
              </a:lnSpc>
              <a:defRPr/>
            </a:pPr>
            <a:endParaRPr lang="en-US" sz="36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0"/>
            <a:ext cx="8564563" cy="1066800"/>
          </a:xfrm>
        </p:spPr>
        <p:txBody>
          <a:bodyPr/>
          <a:lstStyle/>
          <a:p>
            <a:pPr>
              <a:defRPr/>
            </a:pPr>
            <a:r>
              <a:rPr lang="en-US" sz="3600" dirty="0" smtClean="0"/>
              <a:t>CURRENCY CHEST MECHANISM</a:t>
            </a:r>
            <a:endParaRPr lang="en-US" sz="3600" b="1" dirty="0" smtClean="0"/>
          </a:p>
        </p:txBody>
      </p:sp>
      <p:sp>
        <p:nvSpPr>
          <p:cNvPr id="9219" name="Rectangle 3"/>
          <p:cNvSpPr>
            <a:spLocks noGrp="1" noChangeArrowheads="1"/>
          </p:cNvSpPr>
          <p:nvPr>
            <p:ph type="body" idx="1"/>
          </p:nvPr>
        </p:nvSpPr>
        <p:spPr>
          <a:xfrm>
            <a:off x="457200" y="1143000"/>
            <a:ext cx="8488363" cy="5410200"/>
          </a:xfrm>
        </p:spPr>
        <p:txBody>
          <a:bodyPr>
            <a:normAutofit fontScale="92500" lnSpcReduction="10000"/>
          </a:bodyPr>
          <a:lstStyle/>
          <a:p>
            <a:pPr algn="just">
              <a:buNone/>
            </a:pPr>
            <a:r>
              <a:rPr lang="en-US" sz="3300" dirty="0" smtClean="0">
                <a:solidFill>
                  <a:schemeClr val="accent4">
                    <a:lumMod val="75000"/>
                  </a:schemeClr>
                </a:solidFill>
              </a:rPr>
              <a:t>How accounting of opposite transfers is done?</a:t>
            </a:r>
          </a:p>
          <a:p>
            <a:pPr marL="514350" indent="-514350" algn="just">
              <a:buAutoNum type="arabicParenR"/>
            </a:pPr>
            <a:r>
              <a:rPr lang="en-US" sz="2800" dirty="0" smtClean="0">
                <a:solidFill>
                  <a:srgbClr val="C00000"/>
                </a:solidFill>
              </a:rPr>
              <a:t>The currency chest will report the currency transfer transactions through ICCOMS (Integrated </a:t>
            </a:r>
            <a:r>
              <a:rPr lang="en-US" sz="2800" dirty="0" err="1" smtClean="0">
                <a:solidFill>
                  <a:srgbClr val="C00000"/>
                </a:solidFill>
              </a:rPr>
              <a:t>Computerised</a:t>
            </a:r>
            <a:r>
              <a:rPr lang="en-US" sz="2800" dirty="0" smtClean="0">
                <a:solidFill>
                  <a:srgbClr val="C00000"/>
                </a:solidFill>
              </a:rPr>
              <a:t> Currency Operations &amp; Management System) to their respective Link Office located in the headquarters of Issue Department. </a:t>
            </a:r>
          </a:p>
          <a:p>
            <a:pPr marL="514350" indent="-514350" algn="just">
              <a:buAutoNum type="arabicParenR"/>
            </a:pPr>
            <a:r>
              <a:rPr lang="en-US" sz="2800" dirty="0" smtClean="0">
                <a:solidFill>
                  <a:schemeClr val="accent6">
                    <a:lumMod val="50000"/>
                  </a:schemeClr>
                </a:solidFill>
              </a:rPr>
              <a:t>The Link Office will consolidate the figures and submit it to the Accounts Section of Issue Department daily. However, the Link Office statement will contain the transactions of the previous day through ICCOMS.</a:t>
            </a:r>
          </a:p>
          <a:p>
            <a:pPr marL="514350" indent="-514350" algn="just">
              <a:buAutoNum type="arabicParenR"/>
            </a:pPr>
            <a:r>
              <a:rPr lang="en-US" sz="2800" dirty="0" smtClean="0"/>
              <a:t>When the banks withdraw bank notes/ Rupee coins, they have to pay equivalent amount. This is done at the headquarters of issue circle by debit to the current account of bank concerned with DAD. </a:t>
            </a:r>
          </a:p>
          <a:p>
            <a:pPr marL="609600" indent="-609600" eaLnBrk="1" hangingPunct="1">
              <a:lnSpc>
                <a:spcPct val="160000"/>
              </a:lnSpc>
              <a:buFont typeface="Wingdings" pitchFamily="2" charset="2"/>
              <a:buNone/>
              <a:defRPr/>
            </a:pPr>
            <a:endParaRPr lang="en-US" sz="28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533400"/>
          </a:xfrm>
        </p:spPr>
        <p:txBody>
          <a:bodyPr>
            <a:normAutofit fontScale="90000"/>
          </a:bodyPr>
          <a:lstStyle/>
          <a:p>
            <a:pPr>
              <a:defRPr/>
            </a:pPr>
            <a:r>
              <a:rPr lang="en-US" sz="3600" dirty="0" smtClean="0"/>
              <a:t>CURRENCY CHEST MECHANISM</a:t>
            </a:r>
            <a:endParaRPr lang="en-US" sz="3600" b="1" dirty="0" smtClean="0"/>
          </a:p>
        </p:txBody>
      </p:sp>
      <p:sp>
        <p:nvSpPr>
          <p:cNvPr id="10243" name="Rectangle 3"/>
          <p:cNvSpPr>
            <a:spLocks noGrp="1" noChangeArrowheads="1"/>
          </p:cNvSpPr>
          <p:nvPr>
            <p:ph type="body" idx="1"/>
          </p:nvPr>
        </p:nvSpPr>
        <p:spPr>
          <a:xfrm>
            <a:off x="304800" y="838200"/>
            <a:ext cx="8610600" cy="5029200"/>
          </a:xfrm>
        </p:spPr>
        <p:txBody>
          <a:bodyPr>
            <a:normAutofit fontScale="70000" lnSpcReduction="20000"/>
          </a:bodyPr>
          <a:lstStyle/>
          <a:p>
            <a:pPr algn="just">
              <a:lnSpc>
                <a:spcPct val="135000"/>
              </a:lnSpc>
              <a:buNone/>
              <a:defRPr/>
            </a:pPr>
            <a:r>
              <a:rPr lang="en-US" sz="3600" dirty="0" smtClean="0">
                <a:solidFill>
                  <a:srgbClr val="0070C0"/>
                </a:solidFill>
              </a:rPr>
              <a:t>Accounting of Opposite Transfer:</a:t>
            </a:r>
          </a:p>
          <a:p>
            <a:pPr algn="just">
              <a:lnSpc>
                <a:spcPct val="135000"/>
              </a:lnSpc>
              <a:spcAft>
                <a:spcPts val="1200"/>
              </a:spcAft>
              <a:defRPr/>
            </a:pPr>
            <a:r>
              <a:rPr lang="en-US" sz="3200" dirty="0" smtClean="0">
                <a:solidFill>
                  <a:srgbClr val="FF0000"/>
                </a:solidFill>
              </a:rPr>
              <a:t>Let us suppose that there has been a net withdrawal at currency chests of SBI branches to the extent of Rs. 25 </a:t>
            </a:r>
            <a:r>
              <a:rPr lang="en-US" sz="3200" dirty="0" err="1" smtClean="0">
                <a:solidFill>
                  <a:srgbClr val="FF0000"/>
                </a:solidFill>
              </a:rPr>
              <a:t>crore</a:t>
            </a:r>
            <a:r>
              <a:rPr lang="en-US" sz="3200" dirty="0" smtClean="0">
                <a:solidFill>
                  <a:srgbClr val="FF0000"/>
                </a:solidFill>
              </a:rPr>
              <a:t>. The opposite transfer for this transaction is from Banking Department to Issue Department. </a:t>
            </a:r>
          </a:p>
          <a:p>
            <a:pPr algn="just">
              <a:lnSpc>
                <a:spcPct val="135000"/>
              </a:lnSpc>
              <a:spcAft>
                <a:spcPts val="1200"/>
              </a:spcAft>
              <a:defRPr/>
            </a:pPr>
            <a:r>
              <a:rPr lang="en-US" sz="3200" dirty="0" smtClean="0">
                <a:solidFill>
                  <a:schemeClr val="tx1">
                    <a:lumMod val="95000"/>
                    <a:lumOff val="5000"/>
                  </a:schemeClr>
                </a:solidFill>
              </a:rPr>
              <a:t>In Banking Department, the current account of SBI will be debited and equivalent amount accounted as payable to Issue Department. </a:t>
            </a:r>
          </a:p>
          <a:p>
            <a:pPr algn="just">
              <a:lnSpc>
                <a:spcPct val="135000"/>
              </a:lnSpc>
              <a:spcAft>
                <a:spcPts val="1200"/>
              </a:spcAft>
              <a:defRPr/>
            </a:pPr>
            <a:r>
              <a:rPr lang="en-US" sz="3200" dirty="0" smtClean="0">
                <a:solidFill>
                  <a:schemeClr val="accent4">
                    <a:lumMod val="50000"/>
                  </a:schemeClr>
                </a:solidFill>
              </a:rPr>
              <a:t>In case of net deposits at currency chests, the opposite transfer will be from Issue Department to Banking Department. The Current account of the bank concerned will be credited.</a:t>
            </a:r>
          </a:p>
          <a:p>
            <a:pPr eaLnBrk="1" hangingPunct="1">
              <a:lnSpc>
                <a:spcPct val="135000"/>
              </a:lnSpc>
              <a:defRPr/>
            </a:pPr>
            <a:endParaRPr lang="en-US" sz="3200" b="1" dirty="0" smtClean="0">
              <a:solidFill>
                <a:srgbClr val="CC3300"/>
              </a:solidFill>
            </a:endParaRP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228600"/>
            <a:ext cx="7772400" cy="990600"/>
          </a:xfrm>
        </p:spPr>
        <p:txBody>
          <a:bodyPr/>
          <a:lstStyle/>
          <a:p>
            <a:pPr>
              <a:defRPr/>
            </a:pPr>
            <a:r>
              <a:rPr lang="en-US" sz="3600" dirty="0" smtClean="0"/>
              <a:t>CURRENCY CHEST MECHANISM</a:t>
            </a:r>
            <a:endParaRPr lang="en-US" sz="3600" b="1" dirty="0" smtClean="0"/>
          </a:p>
        </p:txBody>
      </p:sp>
      <p:sp>
        <p:nvSpPr>
          <p:cNvPr id="75779" name="Rectangle 3"/>
          <p:cNvSpPr>
            <a:spLocks noGrp="1" noChangeArrowheads="1"/>
          </p:cNvSpPr>
          <p:nvPr>
            <p:ph type="body" idx="1"/>
          </p:nvPr>
        </p:nvSpPr>
        <p:spPr>
          <a:xfrm>
            <a:off x="381000" y="1295400"/>
            <a:ext cx="8534400" cy="5029200"/>
          </a:xfrm>
        </p:spPr>
        <p:txBody>
          <a:bodyPr/>
          <a:lstStyle/>
          <a:p>
            <a:pPr algn="just"/>
            <a:r>
              <a:rPr lang="en-US" sz="3200" dirty="0" smtClean="0">
                <a:solidFill>
                  <a:schemeClr val="accent3">
                    <a:lumMod val="50000"/>
                  </a:schemeClr>
                </a:solidFill>
              </a:rPr>
              <a:t>The reporting of currency transfer transaction is required to reach the Accounts Section on the same day i.e. up to 9.00 PM by the Currency Chests and </a:t>
            </a:r>
            <a:r>
              <a:rPr lang="en-US" sz="3200" dirty="0" err="1" smtClean="0">
                <a:solidFill>
                  <a:schemeClr val="accent3">
                    <a:lumMod val="50000"/>
                  </a:schemeClr>
                </a:solidFill>
              </a:rPr>
              <a:t>upto</a:t>
            </a:r>
            <a:r>
              <a:rPr lang="en-US" sz="3200" dirty="0" smtClean="0">
                <a:solidFill>
                  <a:schemeClr val="accent3">
                    <a:lumMod val="50000"/>
                  </a:schemeClr>
                </a:solidFill>
              </a:rPr>
              <a:t> 11.00 PM by the Link Office.</a:t>
            </a:r>
          </a:p>
          <a:p>
            <a:pPr algn="just"/>
            <a:endParaRPr lang="en-US" sz="3200" dirty="0" smtClean="0"/>
          </a:p>
          <a:p>
            <a:pPr algn="just"/>
            <a:r>
              <a:rPr lang="en-US" sz="3200" dirty="0" smtClean="0"/>
              <a:t>RBI charges penal interest at the rate of Bank rate + 2% on delayed reporting/ wrong reporting/non-reporting.                 </a:t>
            </a:r>
          </a:p>
          <a:p>
            <a:pPr lvl="1" eaLnBrk="1" hangingPunct="1">
              <a:lnSpc>
                <a:spcPct val="190000"/>
              </a:lnSpc>
              <a:defRPr/>
            </a:pPr>
            <a:endParaRPr lang="en-US" sz="3600" b="1" dirty="0" smtClean="0">
              <a:solidFill>
                <a:srgbClr val="003300"/>
              </a:solidFill>
            </a:endParaRPr>
          </a:p>
          <a:p>
            <a:pPr eaLnBrk="1" hangingPunct="1">
              <a:lnSpc>
                <a:spcPct val="90000"/>
              </a:lnSpc>
              <a:buFont typeface="Wingdings" pitchFamily="2" charset="2"/>
              <a:buNone/>
              <a:defRPr/>
            </a:pPr>
            <a:endParaRPr lang="en-US" sz="3600" b="1" dirty="0" smtClean="0">
              <a:solidFill>
                <a:srgbClr val="003300"/>
              </a:solidFill>
            </a:endParaRP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1026"/>
          <p:cNvSpPr>
            <a:spLocks noGrp="1" noChangeArrowheads="1"/>
          </p:cNvSpPr>
          <p:nvPr>
            <p:ph type="title"/>
          </p:nvPr>
        </p:nvSpPr>
        <p:spPr>
          <a:xfrm>
            <a:off x="685800" y="228600"/>
            <a:ext cx="7772400" cy="685800"/>
          </a:xfrm>
        </p:spPr>
        <p:txBody>
          <a:bodyPr/>
          <a:lstStyle/>
          <a:p>
            <a:pPr>
              <a:defRPr/>
            </a:pPr>
            <a:r>
              <a:rPr lang="en-US" sz="3600" dirty="0" smtClean="0"/>
              <a:t>CURRENCY CHEST MECHANISM</a:t>
            </a:r>
            <a:endParaRPr lang="en-US" sz="3600" b="1" dirty="0" smtClean="0"/>
          </a:p>
        </p:txBody>
      </p:sp>
      <p:sp>
        <p:nvSpPr>
          <p:cNvPr id="90115" name="Rectangle 1027"/>
          <p:cNvSpPr>
            <a:spLocks noGrp="1" noChangeArrowheads="1"/>
          </p:cNvSpPr>
          <p:nvPr>
            <p:ph type="body" idx="1"/>
          </p:nvPr>
        </p:nvSpPr>
        <p:spPr>
          <a:xfrm>
            <a:off x="304800" y="1143000"/>
            <a:ext cx="8686800" cy="5334000"/>
          </a:xfrm>
        </p:spPr>
        <p:txBody>
          <a:bodyPr>
            <a:normAutofit fontScale="92500"/>
          </a:bodyPr>
          <a:lstStyle/>
          <a:p>
            <a:pPr algn="just"/>
            <a:r>
              <a:rPr lang="en-US" sz="2400" dirty="0" smtClean="0"/>
              <a:t>The Banking Department is also required to put through transactions with commercial banks, government and other institutions for payments to employees and transactions under Remittance Facilities Scheme. </a:t>
            </a:r>
          </a:p>
          <a:p>
            <a:pPr algn="just"/>
            <a:r>
              <a:rPr lang="en-US" sz="2400" dirty="0" smtClean="0">
                <a:solidFill>
                  <a:schemeClr val="accent3">
                    <a:lumMod val="50000"/>
                  </a:schemeClr>
                </a:solidFill>
              </a:rPr>
              <a:t>During the day, there may be net payment or receipt. </a:t>
            </a:r>
          </a:p>
          <a:p>
            <a:pPr algn="just"/>
            <a:r>
              <a:rPr lang="en-US" sz="2400" dirty="0" smtClean="0">
                <a:solidFill>
                  <a:srgbClr val="0070C0"/>
                </a:solidFill>
              </a:rPr>
              <a:t>If there is net payment, Banking Department will draw bank notes from Issue Department. If it has surplus cash over and above their minimum cash balance (each DAD has been assigned a minimum cash balance depending on their volume of transactions) they will transfer the surplus bank notes to Issue Department. </a:t>
            </a:r>
          </a:p>
          <a:p>
            <a:pPr algn="just"/>
            <a:r>
              <a:rPr lang="en-US" sz="2400" dirty="0" smtClean="0">
                <a:solidFill>
                  <a:srgbClr val="7030A0"/>
                </a:solidFill>
              </a:rPr>
              <a:t>These cash receipts/transfers in bank notes will again affect the equilibrium of assets and liability of Issue Department and the equilibrium is brought about by adjustment of eligible assets (Rupee securities and foreign securities) at DGBA, Central office. </a:t>
            </a:r>
          </a:p>
          <a:p>
            <a:pPr lvl="1" eaLnBrk="1" hangingPunct="1">
              <a:lnSpc>
                <a:spcPct val="200000"/>
              </a:lnSpc>
              <a:defRPr/>
            </a:pPr>
            <a:endParaRPr lang="en-US" sz="3600" b="1" u="sng" dirty="0" smtClean="0">
              <a:solidFill>
                <a:srgbClr val="FF0000"/>
              </a:solidFill>
            </a:endParaRPr>
          </a:p>
          <a:p>
            <a:pPr eaLnBrk="1" hangingPunct="1">
              <a:lnSpc>
                <a:spcPct val="90000"/>
              </a:lnSpc>
              <a:defRPr/>
            </a:pPr>
            <a:endParaRPr lang="en-US" sz="3600" b="1" u="sng" dirty="0" smtClean="0">
              <a:solidFill>
                <a:srgbClr val="FF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0BE9285B-8D53-45F3-9C25-AFD8E14F163A}" type="slidenum">
              <a:rPr lang="en-US" smtClean="0"/>
              <a:pPr/>
              <a:t>7</a:t>
            </a:fld>
            <a:endParaRPr lang="en-US" smtClean="0"/>
          </a:p>
        </p:txBody>
      </p:sp>
      <p:sp>
        <p:nvSpPr>
          <p:cNvPr id="8195" name="Rectangle 2"/>
          <p:cNvSpPr>
            <a:spLocks noGrp="1" noChangeArrowheads="1"/>
          </p:cNvSpPr>
          <p:nvPr>
            <p:ph type="title"/>
          </p:nvPr>
        </p:nvSpPr>
        <p:spPr/>
        <p:txBody>
          <a:bodyPr/>
          <a:lstStyle/>
          <a:p>
            <a:pPr eaLnBrk="1" hangingPunct="1">
              <a:defRPr/>
            </a:pPr>
            <a:r>
              <a:rPr lang="en-US" dirty="0" smtClean="0"/>
              <a:t>Legal tender of coins</a:t>
            </a:r>
          </a:p>
        </p:txBody>
      </p:sp>
      <p:sp>
        <p:nvSpPr>
          <p:cNvPr id="8196" name="Rectangle 3"/>
          <p:cNvSpPr>
            <a:spLocks noGrp="1" noChangeArrowheads="1"/>
          </p:cNvSpPr>
          <p:nvPr>
            <p:ph type="body" idx="1"/>
          </p:nvPr>
        </p:nvSpPr>
        <p:spPr/>
        <p:txBody>
          <a:bodyPr>
            <a:noAutofit/>
          </a:bodyPr>
          <a:lstStyle/>
          <a:p>
            <a:pPr eaLnBrk="1" hangingPunct="1">
              <a:buNone/>
              <a:defRPr/>
            </a:pPr>
            <a:r>
              <a:rPr lang="en-US" sz="3600" dirty="0" smtClean="0">
                <a:solidFill>
                  <a:srgbClr val="FF0000"/>
                </a:solidFill>
              </a:rPr>
              <a:t>Less than Rupee 1………………Rs.10/-</a:t>
            </a:r>
          </a:p>
          <a:p>
            <a:pPr eaLnBrk="1" hangingPunct="1">
              <a:buNone/>
              <a:defRPr/>
            </a:pPr>
            <a:r>
              <a:rPr lang="en-US" sz="3600" dirty="0" smtClean="0">
                <a:solidFill>
                  <a:srgbClr val="FF0000"/>
                </a:solidFill>
              </a:rPr>
              <a:t>Rupee 1 and above………………Rs.1000/-</a:t>
            </a:r>
          </a:p>
          <a:p>
            <a:pPr eaLnBrk="1" hangingPunct="1">
              <a:buNone/>
              <a:defRPr/>
            </a:pPr>
            <a:endParaRPr lang="en-US" sz="3600" dirty="0" smtClean="0"/>
          </a:p>
          <a:p>
            <a:pPr eaLnBrk="1" hangingPunct="1">
              <a:defRPr/>
            </a:pPr>
            <a:r>
              <a:rPr lang="en-US" sz="3600" dirty="0" smtClean="0">
                <a:solidFill>
                  <a:schemeClr val="accent1">
                    <a:lumMod val="50000"/>
                  </a:schemeClr>
                </a:solidFill>
              </a:rPr>
              <a:t>Government of India has </a:t>
            </a:r>
          </a:p>
          <a:p>
            <a:pPr lvl="1" eaLnBrk="1" hangingPunct="1">
              <a:defRPr/>
            </a:pPr>
            <a:r>
              <a:rPr lang="en-US" sz="3600" dirty="0" smtClean="0">
                <a:solidFill>
                  <a:schemeClr val="accent1">
                    <a:lumMod val="50000"/>
                  </a:schemeClr>
                </a:solidFill>
              </a:rPr>
              <a:t>Sole right to mint coins</a:t>
            </a:r>
          </a:p>
          <a:p>
            <a:pPr lvl="1" eaLnBrk="1" hangingPunct="1">
              <a:defRPr/>
            </a:pPr>
            <a:r>
              <a:rPr lang="en-US" sz="3600" dirty="0" smtClean="0">
                <a:solidFill>
                  <a:schemeClr val="accent1">
                    <a:lumMod val="50000"/>
                  </a:schemeClr>
                </a:solidFill>
              </a:rPr>
              <a:t>Responsibility on coinage</a:t>
            </a:r>
          </a:p>
          <a:p>
            <a:pPr lvl="1" eaLnBrk="1" hangingPunct="1">
              <a:defRPr/>
            </a:pPr>
            <a:r>
              <a:rPr lang="en-US" sz="3600" dirty="0" smtClean="0">
                <a:solidFill>
                  <a:schemeClr val="accent1">
                    <a:lumMod val="50000"/>
                  </a:schemeClr>
                </a:solidFill>
              </a:rPr>
              <a:t>Designing and minting of coins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7772400" cy="914400"/>
          </a:xfrm>
        </p:spPr>
        <p:txBody>
          <a:bodyPr>
            <a:normAutofit/>
          </a:bodyPr>
          <a:lstStyle/>
          <a:p>
            <a:pPr>
              <a:defRPr/>
            </a:pPr>
            <a:r>
              <a:rPr lang="en-US" sz="3600" dirty="0" smtClean="0"/>
              <a:t>CURRENCY CHEST MECHANISM</a:t>
            </a:r>
            <a:endParaRPr lang="en-US" sz="3600" b="1" dirty="0" smtClean="0"/>
          </a:p>
        </p:txBody>
      </p:sp>
      <p:sp>
        <p:nvSpPr>
          <p:cNvPr id="12291" name="Rectangle 3"/>
          <p:cNvSpPr>
            <a:spLocks noGrp="1" noChangeArrowheads="1"/>
          </p:cNvSpPr>
          <p:nvPr>
            <p:ph type="body" idx="1"/>
          </p:nvPr>
        </p:nvSpPr>
        <p:spPr>
          <a:xfrm>
            <a:off x="457200" y="1295400"/>
            <a:ext cx="8534400" cy="5486400"/>
          </a:xfrm>
        </p:spPr>
        <p:txBody>
          <a:bodyPr>
            <a:normAutofit/>
          </a:bodyPr>
          <a:lstStyle/>
          <a:p>
            <a:pPr algn="just">
              <a:defRPr/>
            </a:pPr>
            <a:r>
              <a:rPr lang="en-US" sz="2800" dirty="0" smtClean="0"/>
              <a:t>If there is a net withdrawal from Issue Department, say by Rs 25 </a:t>
            </a:r>
            <a:r>
              <a:rPr lang="en-US" sz="2800" dirty="0" err="1" smtClean="0"/>
              <a:t>crore</a:t>
            </a:r>
            <a:r>
              <a:rPr lang="en-US" sz="2800" dirty="0" smtClean="0"/>
              <a:t>, then the liability of Issue Department will go up. Eligible rupee securities or foreign securities equivalent of Rs. 25 </a:t>
            </a:r>
            <a:r>
              <a:rPr lang="en-US" sz="2800" dirty="0" err="1" smtClean="0"/>
              <a:t>crore</a:t>
            </a:r>
            <a:r>
              <a:rPr lang="en-US" sz="2800" dirty="0" smtClean="0"/>
              <a:t> would be transferred from Banking Department to Issue Department. </a:t>
            </a:r>
          </a:p>
          <a:p>
            <a:pPr algn="just">
              <a:defRPr/>
            </a:pPr>
            <a:r>
              <a:rPr lang="en-US" sz="2800" dirty="0" smtClean="0">
                <a:solidFill>
                  <a:srgbClr val="7030A0"/>
                </a:solidFill>
              </a:rPr>
              <a:t>On the other hand, if there is a net transfer of surplus bank notes from Banking Department to Issue Department, the above assets will be transferred from Issue Department to Banking Department. </a:t>
            </a:r>
            <a:endParaRPr lang="en-US" sz="2800" b="1" dirty="0" smtClean="0">
              <a:solidFill>
                <a:srgbClr val="7030A0"/>
              </a:solidFill>
            </a:endParaRP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457200"/>
            <a:ext cx="7772400" cy="533400"/>
          </a:xfrm>
        </p:spPr>
        <p:txBody>
          <a:bodyPr>
            <a:normAutofit fontScale="90000"/>
          </a:bodyPr>
          <a:lstStyle/>
          <a:p>
            <a:pPr>
              <a:defRPr/>
            </a:pPr>
            <a:r>
              <a:rPr lang="en-US" sz="3600" dirty="0" smtClean="0"/>
              <a:t>CURRENCY CHEST MECHANISM</a:t>
            </a:r>
            <a:endParaRPr lang="en-US" sz="3600" b="1" dirty="0" smtClean="0"/>
          </a:p>
        </p:txBody>
      </p:sp>
      <p:sp>
        <p:nvSpPr>
          <p:cNvPr id="13315" name="Rectangle 3"/>
          <p:cNvSpPr>
            <a:spLocks noGrp="1" noChangeArrowheads="1"/>
          </p:cNvSpPr>
          <p:nvPr>
            <p:ph type="body" idx="1"/>
          </p:nvPr>
        </p:nvSpPr>
        <p:spPr>
          <a:xfrm>
            <a:off x="381000" y="1295400"/>
            <a:ext cx="8534400" cy="5410200"/>
          </a:xfrm>
        </p:spPr>
        <p:txBody>
          <a:bodyPr>
            <a:normAutofit lnSpcReduction="10000"/>
          </a:bodyPr>
          <a:lstStyle/>
          <a:p>
            <a:pPr algn="just">
              <a:buNone/>
            </a:pPr>
            <a:r>
              <a:rPr lang="en-US" dirty="0" smtClean="0"/>
              <a:t>Therefore, every transfer at currency chest will have an opposite transfer at RBI as under:</a:t>
            </a:r>
          </a:p>
          <a:p>
            <a:pPr algn="just">
              <a:buNone/>
            </a:pPr>
            <a:endParaRPr lang="en-US" dirty="0" smtClean="0"/>
          </a:p>
          <a:p>
            <a:pPr algn="just"/>
            <a:r>
              <a:rPr lang="en-US" dirty="0" smtClean="0">
                <a:solidFill>
                  <a:srgbClr val="7030A0"/>
                </a:solidFill>
              </a:rPr>
              <a:t>The equilibrium of assets and liabilities in respect of currency transfer transactions of currency chests is brought about by adjusting liability side at the headquarters of each issue circle by opposite transfer, i.e. transfer of bank notes from Issue Department to Banking Department or vice versa.</a:t>
            </a:r>
          </a:p>
          <a:p>
            <a:pPr algn="just"/>
            <a:r>
              <a:rPr lang="en-US" dirty="0" smtClean="0"/>
              <a:t> However in respect of the withdrawal/transfer of bank notes by Banking Department in adjustment of their cash balance, the change in assets and liabilities of Issue Department is off set by adjustment of assets at Central office DGBA.</a:t>
            </a:r>
          </a:p>
          <a:p>
            <a:pPr lvl="1" eaLnBrk="1" hangingPunct="1">
              <a:lnSpc>
                <a:spcPct val="160000"/>
              </a:lnSpc>
              <a:defRPr/>
            </a:pPr>
            <a:endParaRPr lang="en-US" b="1" dirty="0" smtClean="0">
              <a:solidFill>
                <a:srgbClr val="0000FF"/>
              </a:solidFill>
            </a:endParaRP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685800"/>
            <a:ext cx="7772400" cy="381000"/>
          </a:xfrm>
        </p:spPr>
        <p:txBody>
          <a:bodyPr>
            <a:normAutofit fontScale="90000"/>
          </a:bodyPr>
          <a:lstStyle/>
          <a:p>
            <a:pPr>
              <a:defRPr/>
            </a:pPr>
            <a:r>
              <a:rPr lang="en-US" sz="4000" dirty="0" smtClean="0"/>
              <a:t/>
            </a:r>
            <a:br>
              <a:rPr lang="en-US" sz="4000" dirty="0" smtClean="0"/>
            </a:br>
            <a:r>
              <a:rPr lang="en-US" sz="4000" dirty="0" smtClean="0"/>
              <a:t>Small Coin Depots</a:t>
            </a:r>
            <a:endParaRPr lang="en-US" sz="4000" b="1" dirty="0" smtClean="0"/>
          </a:p>
        </p:txBody>
      </p:sp>
      <p:sp>
        <p:nvSpPr>
          <p:cNvPr id="14339" name="Rectangle 3"/>
          <p:cNvSpPr>
            <a:spLocks noGrp="1" noChangeArrowheads="1"/>
          </p:cNvSpPr>
          <p:nvPr>
            <p:ph type="body" idx="1"/>
          </p:nvPr>
        </p:nvSpPr>
        <p:spPr>
          <a:xfrm>
            <a:off x="381000" y="1295400"/>
            <a:ext cx="8458200" cy="5638800"/>
          </a:xfrm>
        </p:spPr>
        <p:txBody>
          <a:bodyPr>
            <a:normAutofit fontScale="85000" lnSpcReduction="20000"/>
          </a:bodyPr>
          <a:lstStyle/>
          <a:p>
            <a:pPr algn="just"/>
            <a:r>
              <a:rPr lang="en-US" sz="4000" dirty="0" smtClean="0"/>
              <a:t>Coins of 50 </a:t>
            </a:r>
            <a:r>
              <a:rPr lang="en-US" sz="4000" dirty="0" err="1" smtClean="0"/>
              <a:t>paise</a:t>
            </a:r>
            <a:r>
              <a:rPr lang="en-US" sz="4000" dirty="0" smtClean="0"/>
              <a:t> and lower denominations are known as small coins. These coins are the property of the Government of India and they are issued by Reserve Bank of India on behalf of the Government of India. Small coins are stored in Small Coin Depots which are established at Treasuries/sub-Treasuries/branches of Public Sector Banks. The small coin depots are mostly housed along with currency chests in separate bin/ cup boards but accounted separately.</a:t>
            </a:r>
            <a:endParaRPr lang="en-US" sz="32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026"/>
          <p:cNvSpPr>
            <a:spLocks noGrp="1" noChangeArrowheads="1"/>
          </p:cNvSpPr>
          <p:nvPr>
            <p:ph type="title"/>
          </p:nvPr>
        </p:nvSpPr>
        <p:spPr>
          <a:xfrm>
            <a:off x="685800" y="381000"/>
            <a:ext cx="7772400" cy="533400"/>
          </a:xfrm>
        </p:spPr>
        <p:txBody>
          <a:bodyPr>
            <a:normAutofit fontScale="90000"/>
          </a:bodyPr>
          <a:lstStyle/>
          <a:p>
            <a:pPr>
              <a:defRPr/>
            </a:pPr>
            <a:r>
              <a:rPr lang="en-US" sz="4000" dirty="0" smtClean="0"/>
              <a:t>Small Coin Depots</a:t>
            </a:r>
            <a:endParaRPr lang="en-US" sz="4000" b="1" dirty="0" smtClean="0"/>
          </a:p>
        </p:txBody>
      </p:sp>
      <p:sp>
        <p:nvSpPr>
          <p:cNvPr id="92163" name="Rectangle 1027"/>
          <p:cNvSpPr>
            <a:spLocks noGrp="1" noChangeArrowheads="1"/>
          </p:cNvSpPr>
          <p:nvPr>
            <p:ph type="body" idx="1"/>
          </p:nvPr>
        </p:nvSpPr>
        <p:spPr>
          <a:xfrm>
            <a:off x="381000" y="1143000"/>
            <a:ext cx="8610600" cy="5562600"/>
          </a:xfrm>
        </p:spPr>
        <p:txBody>
          <a:bodyPr>
            <a:normAutofit/>
          </a:bodyPr>
          <a:lstStyle/>
          <a:p>
            <a:pPr algn="just"/>
            <a:r>
              <a:rPr lang="en-US" sz="3600" dirty="0" smtClean="0"/>
              <a:t>Since the balances held in the Small Coin Depots are the property of the Central Government, any withdrawal there from will have to be off-set by affording credit to the Government account while any deposits made thereat would result in a debit to the Government account. </a:t>
            </a:r>
            <a:endParaRPr lang="en-US" sz="32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4800" b="1" dirty="0" smtClean="0">
                <a:solidFill>
                  <a:schemeClr val="tx2">
                    <a:lumMod val="40000"/>
                    <a:lumOff val="60000"/>
                  </a:schemeClr>
                </a:solidFill>
              </a:rPr>
              <a:t>Thank You</a:t>
            </a:r>
            <a:endParaRPr lang="en-US" sz="4800" b="1" dirty="0">
              <a:solidFill>
                <a:schemeClr val="tx2">
                  <a:lumMod val="40000"/>
                  <a:lumOff val="6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A43DD771-A7BE-4AE9-ABEF-8F685DE919F1}" type="slidenum">
              <a:rPr lang="en-US" smtClean="0"/>
              <a:pPr/>
              <a:t>8</a:t>
            </a:fld>
            <a:endParaRPr lang="en-US" smtClean="0"/>
          </a:p>
        </p:txBody>
      </p:sp>
      <p:sp>
        <p:nvSpPr>
          <p:cNvPr id="11267" name="Rectangle 2"/>
          <p:cNvSpPr>
            <a:spLocks noGrp="1" noChangeArrowheads="1"/>
          </p:cNvSpPr>
          <p:nvPr>
            <p:ph type="title"/>
          </p:nvPr>
        </p:nvSpPr>
        <p:spPr>
          <a:xfrm>
            <a:off x="457200" y="704088"/>
            <a:ext cx="8229600" cy="438912"/>
          </a:xfrm>
        </p:spPr>
        <p:txBody>
          <a:bodyPr>
            <a:normAutofit fontScale="90000"/>
          </a:bodyPr>
          <a:lstStyle/>
          <a:p>
            <a:pPr eaLnBrk="1" hangingPunct="1">
              <a:defRPr/>
            </a:pPr>
            <a:r>
              <a:rPr lang="en-US" dirty="0" smtClean="0"/>
              <a:t>India Government Mints - 4</a:t>
            </a:r>
          </a:p>
        </p:txBody>
      </p:sp>
      <p:sp>
        <p:nvSpPr>
          <p:cNvPr id="11268" name="Rectangle 3"/>
          <p:cNvSpPr>
            <a:spLocks noGrp="1" noChangeArrowheads="1"/>
          </p:cNvSpPr>
          <p:nvPr>
            <p:ph type="body" idx="1"/>
          </p:nvPr>
        </p:nvSpPr>
        <p:spPr>
          <a:xfrm>
            <a:off x="323850" y="1219200"/>
            <a:ext cx="8496300" cy="5233988"/>
          </a:xfrm>
        </p:spPr>
        <p:txBody>
          <a:bodyPr>
            <a:normAutofit fontScale="77500" lnSpcReduction="20000"/>
          </a:bodyPr>
          <a:lstStyle/>
          <a:p>
            <a:pPr eaLnBrk="1" hangingPunct="1">
              <a:defRPr/>
            </a:pPr>
            <a:r>
              <a:rPr lang="en-US" sz="3400" dirty="0" smtClean="0"/>
              <a:t>Mumbai</a:t>
            </a:r>
          </a:p>
          <a:p>
            <a:pPr eaLnBrk="1" hangingPunct="1">
              <a:defRPr/>
            </a:pPr>
            <a:r>
              <a:rPr lang="en-US" sz="3400" dirty="0" err="1" smtClean="0"/>
              <a:t>Alipore</a:t>
            </a:r>
            <a:r>
              <a:rPr lang="en-US" sz="3400" dirty="0" smtClean="0"/>
              <a:t> (Kolkata)</a:t>
            </a:r>
          </a:p>
          <a:p>
            <a:pPr eaLnBrk="1" hangingPunct="1">
              <a:defRPr/>
            </a:pPr>
            <a:r>
              <a:rPr lang="en-US" sz="3400" dirty="0" err="1" smtClean="0"/>
              <a:t>Saifabad</a:t>
            </a:r>
            <a:r>
              <a:rPr lang="en-US" sz="3400" dirty="0" smtClean="0"/>
              <a:t> (Hyderabad)</a:t>
            </a:r>
          </a:p>
          <a:p>
            <a:pPr eaLnBrk="1" hangingPunct="1">
              <a:defRPr/>
            </a:pPr>
            <a:r>
              <a:rPr lang="en-US" sz="3400" dirty="0" smtClean="0"/>
              <a:t>NOIDA (UP)</a:t>
            </a:r>
          </a:p>
          <a:p>
            <a:pPr>
              <a:buNone/>
              <a:defRPr/>
            </a:pPr>
            <a:endParaRPr lang="en-US" sz="4600" b="1" dirty="0" smtClean="0">
              <a:solidFill>
                <a:schemeClr val="accent1">
                  <a:lumMod val="50000"/>
                </a:schemeClr>
              </a:solidFill>
            </a:endParaRPr>
          </a:p>
          <a:p>
            <a:pPr>
              <a:buNone/>
              <a:defRPr/>
            </a:pPr>
            <a:r>
              <a:rPr lang="en-US" sz="4600" b="1" dirty="0" smtClean="0">
                <a:solidFill>
                  <a:schemeClr val="accent1">
                    <a:lumMod val="50000"/>
                  </a:schemeClr>
                </a:solidFill>
              </a:rPr>
              <a:t>PREAMBLE TO RBI ACT</a:t>
            </a:r>
            <a:endParaRPr lang="en-US" sz="4600" dirty="0" smtClean="0">
              <a:solidFill>
                <a:schemeClr val="accent1">
                  <a:lumMod val="50000"/>
                </a:schemeClr>
              </a:solidFill>
            </a:endParaRPr>
          </a:p>
          <a:p>
            <a:pPr>
              <a:lnSpc>
                <a:spcPct val="135000"/>
              </a:lnSpc>
              <a:defRPr/>
            </a:pPr>
            <a:r>
              <a:rPr lang="en-US" sz="2800" b="1" dirty="0" smtClean="0">
                <a:solidFill>
                  <a:schemeClr val="accent1">
                    <a:lumMod val="75000"/>
                  </a:schemeClr>
                </a:solidFill>
              </a:rPr>
              <a:t>TO REGULATE  THE ISSUE OF BANK NOTES   and </a:t>
            </a:r>
          </a:p>
          <a:p>
            <a:pPr>
              <a:lnSpc>
                <a:spcPct val="135000"/>
              </a:lnSpc>
              <a:defRPr/>
            </a:pPr>
            <a:r>
              <a:rPr lang="en-US" sz="2800" b="1" dirty="0" smtClean="0">
                <a:solidFill>
                  <a:schemeClr val="accent1">
                    <a:lumMod val="75000"/>
                  </a:schemeClr>
                </a:solidFill>
              </a:rPr>
              <a:t>THE KEEPING OF RESERVES </a:t>
            </a:r>
            <a:r>
              <a:rPr lang="en-US" b="1" dirty="0" smtClean="0">
                <a:solidFill>
                  <a:schemeClr val="accent1">
                    <a:lumMod val="75000"/>
                  </a:schemeClr>
                </a:solidFill>
              </a:rPr>
              <a:t> WITH A VIEW TO  SECURING MONETARY STABILITY IN INDIA  and</a:t>
            </a:r>
          </a:p>
          <a:p>
            <a:pPr>
              <a:lnSpc>
                <a:spcPct val="135000"/>
              </a:lnSpc>
              <a:defRPr/>
            </a:pPr>
            <a:r>
              <a:rPr lang="en-US" sz="2800" b="1" dirty="0" smtClean="0">
                <a:solidFill>
                  <a:schemeClr val="accent1">
                    <a:lumMod val="75000"/>
                  </a:schemeClr>
                </a:solidFill>
              </a:rPr>
              <a:t>GENERALLY TO OPERATE THE </a:t>
            </a:r>
            <a:r>
              <a:rPr lang="en-US" b="1" dirty="0" smtClean="0">
                <a:solidFill>
                  <a:schemeClr val="accent1">
                    <a:lumMod val="75000"/>
                  </a:schemeClr>
                </a:solidFill>
              </a:rPr>
              <a:t>CURRENCY &amp; CREDIT SYSTEM OF THE COUNTRY  </a:t>
            </a:r>
            <a:r>
              <a:rPr lang="en-US" sz="2800" b="1" dirty="0" smtClean="0">
                <a:solidFill>
                  <a:schemeClr val="accent1">
                    <a:lumMod val="75000"/>
                  </a:schemeClr>
                </a:solidFill>
              </a:rPr>
              <a:t>TO ITS ADVANTAGE</a:t>
            </a:r>
          </a:p>
          <a:p>
            <a:pPr eaLnBrk="1" hangingPunct="1">
              <a:defRPr/>
            </a:pPr>
            <a:r>
              <a:rPr lang="en-US" sz="28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0"/>
            <a:ext cx="8564563" cy="1066800"/>
          </a:xfrm>
        </p:spPr>
        <p:txBody>
          <a:bodyPr/>
          <a:lstStyle/>
          <a:p>
            <a:pPr eaLnBrk="1" hangingPunct="1">
              <a:defRPr/>
            </a:pPr>
            <a:r>
              <a:rPr lang="en-US" sz="3600" b="1" dirty="0" smtClean="0"/>
              <a:t>CURRENCY MANAGEMENT</a:t>
            </a:r>
          </a:p>
        </p:txBody>
      </p:sp>
      <p:sp>
        <p:nvSpPr>
          <p:cNvPr id="9219" name="Rectangle 3"/>
          <p:cNvSpPr>
            <a:spLocks noGrp="1" noChangeArrowheads="1"/>
          </p:cNvSpPr>
          <p:nvPr>
            <p:ph type="body" idx="1"/>
          </p:nvPr>
        </p:nvSpPr>
        <p:spPr>
          <a:xfrm>
            <a:off x="457200" y="1143000"/>
            <a:ext cx="8488363" cy="5257800"/>
          </a:xfrm>
        </p:spPr>
        <p:txBody>
          <a:bodyPr/>
          <a:lstStyle/>
          <a:p>
            <a:pPr marL="609600" indent="-609600" eaLnBrk="1" hangingPunct="1">
              <a:lnSpc>
                <a:spcPct val="150000"/>
              </a:lnSpc>
              <a:buFont typeface="Wingdings" pitchFamily="2" charset="2"/>
              <a:buAutoNum type="arabicPeriod"/>
              <a:defRPr/>
            </a:pPr>
            <a:r>
              <a:rPr lang="en-US" sz="2800" b="1" dirty="0" smtClean="0">
                <a:solidFill>
                  <a:srgbClr val="0000FF"/>
                </a:solidFill>
              </a:rPr>
              <a:t>Issue of notes/ coins</a:t>
            </a:r>
          </a:p>
          <a:p>
            <a:pPr marL="609600" indent="-609600" eaLnBrk="1" hangingPunct="1">
              <a:lnSpc>
                <a:spcPct val="150000"/>
              </a:lnSpc>
              <a:buFont typeface="Wingdings" pitchFamily="2" charset="2"/>
              <a:buAutoNum type="arabicPeriod"/>
              <a:defRPr/>
            </a:pPr>
            <a:r>
              <a:rPr lang="en-US" sz="2800" b="1" dirty="0" smtClean="0">
                <a:solidFill>
                  <a:srgbClr val="FF0000"/>
                </a:solidFill>
              </a:rPr>
              <a:t>Making available note and coins of </a:t>
            </a:r>
            <a:r>
              <a:rPr lang="en-US" sz="2800" b="1" u="sng" dirty="0" smtClean="0">
                <a:solidFill>
                  <a:srgbClr val="FF0000"/>
                </a:solidFill>
              </a:rPr>
              <a:t>required</a:t>
            </a:r>
            <a:r>
              <a:rPr lang="en-US" sz="2800" b="1" u="sng" dirty="0" smtClean="0"/>
              <a:t> denomination </a:t>
            </a:r>
          </a:p>
          <a:p>
            <a:pPr marL="609600" indent="-609600" eaLnBrk="1" hangingPunct="1">
              <a:lnSpc>
                <a:spcPct val="150000"/>
              </a:lnSpc>
              <a:buFont typeface="Wingdings" pitchFamily="2" charset="2"/>
              <a:buAutoNum type="arabicPeriod"/>
              <a:defRPr/>
            </a:pPr>
            <a:r>
              <a:rPr lang="en-US" sz="2800" b="1" dirty="0" smtClean="0">
                <a:solidFill>
                  <a:schemeClr val="accent5">
                    <a:lumMod val="75000"/>
                  </a:schemeClr>
                </a:solidFill>
              </a:rPr>
              <a:t>Ensure </a:t>
            </a:r>
            <a:r>
              <a:rPr lang="en-US" sz="2800" b="1" u="sng" dirty="0" smtClean="0">
                <a:solidFill>
                  <a:schemeClr val="accent5">
                    <a:lumMod val="75000"/>
                  </a:schemeClr>
                </a:solidFill>
              </a:rPr>
              <a:t>quality</a:t>
            </a:r>
            <a:r>
              <a:rPr lang="en-US" sz="2800" b="1" dirty="0" smtClean="0">
                <a:solidFill>
                  <a:schemeClr val="accent5">
                    <a:lumMod val="75000"/>
                  </a:schemeClr>
                </a:solidFill>
              </a:rPr>
              <a:t> of notes in circulation       </a:t>
            </a:r>
          </a:p>
          <a:p>
            <a:pPr marL="609600" indent="-609600" eaLnBrk="1" hangingPunct="1">
              <a:lnSpc>
                <a:spcPct val="165000"/>
              </a:lnSpc>
              <a:buFont typeface="Wingdings" pitchFamily="2" charset="2"/>
              <a:buAutoNum type="arabicPeriod"/>
              <a:defRPr/>
            </a:pPr>
            <a:r>
              <a:rPr lang="en-US" sz="2800" b="1" dirty="0" smtClean="0">
                <a:solidFill>
                  <a:schemeClr val="accent5">
                    <a:lumMod val="75000"/>
                  </a:schemeClr>
                </a:solidFill>
              </a:rPr>
              <a:t>Settlement of </a:t>
            </a:r>
            <a:r>
              <a:rPr lang="en-US" sz="2800" b="1" u="sng" dirty="0" smtClean="0">
                <a:solidFill>
                  <a:schemeClr val="accent5">
                    <a:lumMod val="75000"/>
                  </a:schemeClr>
                </a:solidFill>
              </a:rPr>
              <a:t>claims</a:t>
            </a:r>
            <a:r>
              <a:rPr lang="en-US" sz="2800" b="1" dirty="0" smtClean="0">
                <a:solidFill>
                  <a:schemeClr val="accent5">
                    <a:lumMod val="75000"/>
                  </a:schemeClr>
                </a:solidFill>
              </a:rPr>
              <a:t> against defective, mutilated etc. Notes</a:t>
            </a:r>
          </a:p>
          <a:p>
            <a:pPr marL="609600" indent="-609600" eaLnBrk="1" hangingPunct="1">
              <a:lnSpc>
                <a:spcPct val="165000"/>
              </a:lnSpc>
              <a:buFont typeface="Wingdings" pitchFamily="2" charset="2"/>
              <a:buAutoNum type="arabicPeriod"/>
              <a:defRPr/>
            </a:pPr>
            <a:r>
              <a:rPr lang="en-US" sz="2800" b="1" dirty="0" smtClean="0">
                <a:solidFill>
                  <a:srgbClr val="FF0000"/>
                </a:solidFill>
              </a:rPr>
              <a:t>Maintenance  of </a:t>
            </a:r>
            <a:r>
              <a:rPr lang="en-US" sz="2800" b="1" u="sng" dirty="0" smtClean="0">
                <a:solidFill>
                  <a:srgbClr val="FF0000"/>
                </a:solidFill>
              </a:rPr>
              <a:t>reserve</a:t>
            </a:r>
            <a:r>
              <a:rPr lang="en-US" sz="2800" b="1" dirty="0" smtClean="0">
                <a:solidFill>
                  <a:srgbClr val="FF0000"/>
                </a:solidFill>
              </a:rPr>
              <a:t> for note issue</a:t>
            </a:r>
            <a:endParaRPr lang="en-US" sz="2800" b="1" dirty="0" smtClean="0">
              <a:solidFill>
                <a:schemeClr val="hlink"/>
              </a:solidFill>
            </a:endParaRPr>
          </a:p>
          <a:p>
            <a:pPr marL="609600" indent="-609600" eaLnBrk="1" hangingPunct="1">
              <a:lnSpc>
                <a:spcPct val="160000"/>
              </a:lnSpc>
              <a:buFont typeface="Wingdings" pitchFamily="2" charset="2"/>
              <a:buNone/>
              <a:defRPr/>
            </a:pPr>
            <a:endParaRPr lang="en-US" sz="2800" b="1" dirty="0" smtClean="0">
              <a:solidFill>
                <a:srgbClr val="FF0000"/>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532</TotalTime>
  <Words>3170</Words>
  <Application>Microsoft Office PowerPoint</Application>
  <PresentationFormat>On-screen Show (4:3)</PresentationFormat>
  <Paragraphs>414</Paragraphs>
  <Slides>74</Slides>
  <Notes>13</Notes>
  <HiddenSlides>1</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Flow</vt:lpstr>
      <vt:lpstr>Management of currency &amp; Currency Chest Mechanism</vt:lpstr>
      <vt:lpstr>Meaning Importance and legal Provisions</vt:lpstr>
      <vt:lpstr>Slide 3</vt:lpstr>
      <vt:lpstr> What is Currency? </vt:lpstr>
      <vt:lpstr>What is the Meaning of Currency Management?</vt:lpstr>
      <vt:lpstr>Legal Provisions</vt:lpstr>
      <vt:lpstr>Legal tender of coins</vt:lpstr>
      <vt:lpstr>India Government Mints - 4</vt:lpstr>
      <vt:lpstr>CURRENCY MANAGEMENT</vt:lpstr>
      <vt:lpstr>NOTE ISSUE</vt:lpstr>
      <vt:lpstr>SECTION 22</vt:lpstr>
      <vt:lpstr>SECTION 23</vt:lpstr>
      <vt:lpstr>SECTION 23</vt:lpstr>
      <vt:lpstr>SECTION 24</vt:lpstr>
      <vt:lpstr>SECTION 24</vt:lpstr>
      <vt:lpstr>SECTION 25</vt:lpstr>
      <vt:lpstr>SECTION 26</vt:lpstr>
      <vt:lpstr>SECTION 27</vt:lpstr>
      <vt:lpstr>SECTION 28</vt:lpstr>
      <vt:lpstr>SECTION 28</vt:lpstr>
      <vt:lpstr>SECTION 29</vt:lpstr>
      <vt:lpstr>Slide 22</vt:lpstr>
      <vt:lpstr>Section 33(1) – ASSETS OF I.D.</vt:lpstr>
      <vt:lpstr>Section 33(2)</vt:lpstr>
      <vt:lpstr>Section 33(3)</vt:lpstr>
      <vt:lpstr>Section 33(4)</vt:lpstr>
      <vt:lpstr>Section 33(5)</vt:lpstr>
      <vt:lpstr>Slide 28</vt:lpstr>
      <vt:lpstr>Slide 29</vt:lpstr>
      <vt:lpstr>Slide 30</vt:lpstr>
      <vt:lpstr>Slide 31</vt:lpstr>
      <vt:lpstr>Slide 32</vt:lpstr>
      <vt:lpstr>Slide 33</vt:lpstr>
      <vt:lpstr>SECTION 34</vt:lpstr>
      <vt:lpstr>SECTION 38</vt:lpstr>
      <vt:lpstr>SECTION 39(1)</vt:lpstr>
      <vt:lpstr>SECTION 39(2)</vt:lpstr>
      <vt:lpstr>SECTION 39(2)</vt:lpstr>
      <vt:lpstr>Section 53</vt:lpstr>
      <vt:lpstr>Section 58(2) (q)</vt:lpstr>
      <vt:lpstr>Slide 41</vt:lpstr>
      <vt:lpstr>Slide 42</vt:lpstr>
      <vt:lpstr>Slide 43</vt:lpstr>
      <vt:lpstr>Slide 44</vt:lpstr>
      <vt:lpstr>Slide 45</vt:lpstr>
      <vt:lpstr>Slide 46</vt:lpstr>
      <vt:lpstr>Slide 47</vt:lpstr>
      <vt:lpstr>Clean Note Policy</vt:lpstr>
      <vt:lpstr>RBI Act, 1934 - Section 27 </vt:lpstr>
      <vt:lpstr>Clean Note Policy – Two Aspects</vt:lpstr>
      <vt:lpstr>   Steps to implement Clean Note  Policy </vt:lpstr>
      <vt:lpstr>  Steps to implement Clean Note Policy</vt:lpstr>
      <vt:lpstr>Public Awareness</vt:lpstr>
      <vt:lpstr>CURRENCY CHEST MECHANISM </vt:lpstr>
      <vt:lpstr>Slide 55</vt:lpstr>
      <vt:lpstr>Slide 56</vt:lpstr>
      <vt:lpstr>CURRENCY CHEST MECHANISM</vt:lpstr>
      <vt:lpstr>CURRENCY CHEST MECHANISM </vt:lpstr>
      <vt:lpstr>    CURRENCY CHEST MECHANISM Purposes for opening the currency chests:</vt:lpstr>
      <vt:lpstr>CURRENCY CHEST MECHANISM</vt:lpstr>
      <vt:lpstr>CURRENCY CHEST MECHANISM</vt:lpstr>
      <vt:lpstr>CURRENCY CHEST MECHANISM</vt:lpstr>
      <vt:lpstr>CURRENCY CHEST MECHANISM</vt:lpstr>
      <vt:lpstr>CURRENCY CHEST MECHANISM </vt:lpstr>
      <vt:lpstr>CURRENCY CHEST MECHANISM  Opposite transfer  </vt:lpstr>
      <vt:lpstr>CURRENCY CHEST MECHANISM</vt:lpstr>
      <vt:lpstr>CURRENCY CHEST MECHANISM</vt:lpstr>
      <vt:lpstr>CURRENCY CHEST MECHANISM</vt:lpstr>
      <vt:lpstr>CURRENCY CHEST MECHANISM</vt:lpstr>
      <vt:lpstr>CURRENCY CHEST MECHANISM</vt:lpstr>
      <vt:lpstr>CURRENCY CHEST MECHANISM</vt:lpstr>
      <vt:lpstr> Small Coin Depots</vt:lpstr>
      <vt:lpstr>Small Coin Depots</vt:lpstr>
      <vt:lpstr>Slide 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Latest Developments in Currency Management</dc:title>
  <dc:creator>abhisheksahay</dc:creator>
  <cp:lastModifiedBy>sgupta1</cp:lastModifiedBy>
  <cp:revision>83</cp:revision>
  <dcterms:created xsi:type="dcterms:W3CDTF">2012-07-20T05:08:55Z</dcterms:created>
  <dcterms:modified xsi:type="dcterms:W3CDTF">2012-10-15T03:57:17Z</dcterms:modified>
</cp:coreProperties>
</file>